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6" roundtripDataSignature="AMtx7mj6aUi8wRFpr2gSaTyUxNygwIi0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448541-BC04-4DEC-80EE-E68C0FD91423}">
  <a:tblStyle styleId="{3B448541-BC04-4DEC-80EE-E68C0FD914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47dd34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e47dd34ba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dfffb8fe3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cdfffb8fe3_4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df18ba92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0: Grapplers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1: Strikers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2: Balanced</a:t>
            </a:r>
            <a:endParaRPr/>
          </a:p>
        </p:txBody>
      </p:sp>
      <p:sp>
        <p:nvSpPr>
          <p:cNvPr id="260" name="Google Shape;260;g2cdf18ba925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df18ba9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developing our final model, many original variables are what we used to group the fighters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keep these variables as they are, it will be highly correlated with the clusters itself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variables that shows the competitive advantage between fighters to decrease correlation between variables.</a:t>
            </a:r>
            <a:endParaRPr sz="100"/>
          </a:p>
        </p:txBody>
      </p:sp>
      <p:sp>
        <p:nvSpPr>
          <p:cNvPr id="285" name="Google Shape;285;g2cdf18ba92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dfffb8fe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cdfffb8fe3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dfffb8fe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cdfffb8fe3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dfffb8fe3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cdfffb8fe3_4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df18ba92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cdf18ba925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e36ed0e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ce36ed0e3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dfffb8fe3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cdfffb8fe3_4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47dd34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ce47dd34ba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dfffb8fe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deciding on what is the range of parameters to iterate through: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loops to iterate over each of weight classes with the given range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dictionaries to record the estimators that gives the best model performance as well as what model it belongs to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output for each weight classes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cdfffb8fe3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dfffb8fe3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fights should have similar outcomes: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if the same two fighters that are not similar to each other and are different in skill levels fight 10 fights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should be predictable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 of number of neighbours to iterate: from 1 to ¾ of the dataset (train test split ratio of 1 to 3)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dfffb8fe3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df18ba9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cdf18ba925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df18ba92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cdf18ba925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e36ed0e3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facing a new game: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the fighting style of both fighters, what is the competitive advantage of stikes attempted, control time, …etc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will return a predicted winner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three games from Bantamweight class as an example: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right is the predicted results using each model and the actual result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ce36ed0e3a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dfffb8fe3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facing a new game: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the fighting style of both fighters, what is the competitive advantage of stikes attempted, control time, …etc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will return a predicted winner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three games from Bantamweight class as an example: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right is the predicted results using each model and the actual result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cdfffb8fe3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df18ba9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cdf18ba925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cdfffb8f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cdfffb8fe3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df18ba9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cdf18ba92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cdfffb8fe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cdfffb8fe3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e2c292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e2c292c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c873ab3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c873ab32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c873ab3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cc873ab32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df18ba92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df18ba92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f18ba92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cdf18ba92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47dd34b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e47dd34ba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e2c292c3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ce2c292c37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2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2867675" y="1589050"/>
            <a:ext cx="12444900" cy="751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56200" y="2881802"/>
            <a:ext cx="15375600" cy="5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9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UFC Combat Strategy Recommendation Model</a:t>
            </a:r>
            <a:endParaRPr b="1" sz="89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9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9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456200" y="7221357"/>
            <a:ext cx="15375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Avi Dhruva, Brynjolfur Brynjolfsson, Haoyang (Steven) Zhang, </a:t>
            </a:r>
            <a:endParaRPr b="1" sz="29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Mohammed Alshubaibi, Zhiyu (Eric) Chen</a:t>
            </a:r>
            <a:endParaRPr b="1" sz="18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173775" y="6343675"/>
            <a:ext cx="1832700" cy="64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Impact"/>
                <a:ea typeface="Impact"/>
                <a:cs typeface="Impact"/>
                <a:sym typeface="Impact"/>
              </a:rPr>
              <a:t>Team B3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ce47dd34ba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ce47dd34ba_0_164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Deciding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Variables to Incorporate for Clustering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1" name="Google Shape;231;g2ce47dd34ba_0_164"/>
          <p:cNvCxnSpPr/>
          <p:nvPr/>
        </p:nvCxnSpPr>
        <p:spPr>
          <a:xfrm flipH="1">
            <a:off x="8766650" y="2033600"/>
            <a:ext cx="28800" cy="77787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g2ce47dd34ba_0_164"/>
          <p:cNvSpPr/>
          <p:nvPr/>
        </p:nvSpPr>
        <p:spPr>
          <a:xfrm>
            <a:off x="9645938" y="2277125"/>
            <a:ext cx="4695600" cy="7215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Rules and regulations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3" name="Google Shape;233;g2ce47dd34ba_0_164"/>
          <p:cNvSpPr/>
          <p:nvPr/>
        </p:nvSpPr>
        <p:spPr>
          <a:xfrm>
            <a:off x="9645950" y="3253650"/>
            <a:ext cx="7816500" cy="594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Decided to choose three variables for each fighting style we predicted (Strikers and Grapplers)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Decided to split into three clusters to analyze if there were any patterns for hybrid fighters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ensure our variables captured the these fighting styles, we ran the correlation matrix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e47dd34ba_0_164"/>
          <p:cNvSpPr/>
          <p:nvPr/>
        </p:nvSpPr>
        <p:spPr>
          <a:xfrm>
            <a:off x="4455050" y="354546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Significant Strikes Attempted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e47dd34ba_0_164"/>
          <p:cNvSpPr/>
          <p:nvPr/>
        </p:nvSpPr>
        <p:spPr>
          <a:xfrm>
            <a:off x="4455050" y="253971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Knockdown Attempts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e47dd34ba_0_164"/>
          <p:cNvSpPr/>
          <p:nvPr/>
        </p:nvSpPr>
        <p:spPr>
          <a:xfrm>
            <a:off x="4455050" y="455121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Legkicks Attempted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e47dd34ba_0_164"/>
          <p:cNvSpPr/>
          <p:nvPr/>
        </p:nvSpPr>
        <p:spPr>
          <a:xfrm>
            <a:off x="4489238" y="678161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Takedown Attempts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ce47dd34ba_0_164"/>
          <p:cNvSpPr/>
          <p:nvPr/>
        </p:nvSpPr>
        <p:spPr>
          <a:xfrm>
            <a:off x="4489238" y="775661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Control Time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e47dd34ba_0_164"/>
          <p:cNvSpPr/>
          <p:nvPr/>
        </p:nvSpPr>
        <p:spPr>
          <a:xfrm>
            <a:off x="4489238" y="8731613"/>
            <a:ext cx="34611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Submission Attempts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e47dd34ba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25" y="2489813"/>
            <a:ext cx="2669175" cy="273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ce47dd34ba_0_164"/>
          <p:cNvSpPr/>
          <p:nvPr/>
        </p:nvSpPr>
        <p:spPr>
          <a:xfrm>
            <a:off x="677913" y="4862338"/>
            <a:ext cx="2372100" cy="822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Striker</a:t>
            </a:r>
            <a:endParaRPr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2" name="Google Shape;242;g2ce47dd34ba_0_164"/>
          <p:cNvPicPr preferRelativeResize="0"/>
          <p:nvPr/>
        </p:nvPicPr>
        <p:blipFill rotWithShape="1">
          <a:blip r:embed="rId5">
            <a:alphaModFix/>
          </a:blip>
          <a:srcRect b="0" l="50517" r="0" t="0"/>
          <a:stretch/>
        </p:blipFill>
        <p:spPr>
          <a:xfrm>
            <a:off x="1057927" y="6078325"/>
            <a:ext cx="1735685" cy="27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ce47dd34ba_0_164"/>
          <p:cNvSpPr/>
          <p:nvPr/>
        </p:nvSpPr>
        <p:spPr>
          <a:xfrm>
            <a:off x="677925" y="8451225"/>
            <a:ext cx="2372100" cy="822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Grappler</a:t>
            </a:r>
            <a:endParaRPr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g2ce47dd34ba_0_164"/>
          <p:cNvSpPr/>
          <p:nvPr/>
        </p:nvSpPr>
        <p:spPr>
          <a:xfrm>
            <a:off x="4999550" y="5666413"/>
            <a:ext cx="2372100" cy="822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Hybrid</a:t>
            </a:r>
            <a:endParaRPr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45" name="Google Shape;245;g2ce47dd34ba_0_164"/>
          <p:cNvCxnSpPr>
            <a:stCxn id="241" idx="3"/>
            <a:endCxn id="236" idx="1"/>
          </p:cNvCxnSpPr>
          <p:nvPr/>
        </p:nvCxnSpPr>
        <p:spPr>
          <a:xfrm flipH="1" rot="10800000">
            <a:off x="3050013" y="4962388"/>
            <a:ext cx="1404900" cy="3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g2ce47dd34ba_0_164"/>
          <p:cNvCxnSpPr>
            <a:stCxn id="241" idx="3"/>
            <a:endCxn id="234" idx="1"/>
          </p:cNvCxnSpPr>
          <p:nvPr/>
        </p:nvCxnSpPr>
        <p:spPr>
          <a:xfrm flipH="1" rot="10800000">
            <a:off x="3050013" y="3956488"/>
            <a:ext cx="1404900" cy="131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g2ce47dd34ba_0_164"/>
          <p:cNvCxnSpPr>
            <a:stCxn id="241" idx="3"/>
            <a:endCxn id="235" idx="1"/>
          </p:cNvCxnSpPr>
          <p:nvPr/>
        </p:nvCxnSpPr>
        <p:spPr>
          <a:xfrm flipH="1" rot="10800000">
            <a:off x="3050013" y="2950888"/>
            <a:ext cx="1404900" cy="232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2ce47dd34ba_0_164"/>
          <p:cNvCxnSpPr>
            <a:stCxn id="243" idx="3"/>
            <a:endCxn id="237" idx="1"/>
          </p:cNvCxnSpPr>
          <p:nvPr/>
        </p:nvCxnSpPr>
        <p:spPr>
          <a:xfrm flipH="1" rot="10800000">
            <a:off x="3050025" y="7192875"/>
            <a:ext cx="1439100" cy="166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g2ce47dd34ba_0_164"/>
          <p:cNvCxnSpPr>
            <a:stCxn id="243" idx="3"/>
            <a:endCxn id="238" idx="1"/>
          </p:cNvCxnSpPr>
          <p:nvPr/>
        </p:nvCxnSpPr>
        <p:spPr>
          <a:xfrm flipH="1" rot="10800000">
            <a:off x="3050025" y="8167875"/>
            <a:ext cx="1439100" cy="69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g2ce47dd34ba_0_164"/>
          <p:cNvCxnSpPr>
            <a:stCxn id="243" idx="3"/>
            <a:endCxn id="239" idx="1"/>
          </p:cNvCxnSpPr>
          <p:nvPr/>
        </p:nvCxnSpPr>
        <p:spPr>
          <a:xfrm>
            <a:off x="3050025" y="8862375"/>
            <a:ext cx="1439100" cy="28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cdfffb8fe3_4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dfffb8fe3_4_83"/>
          <p:cNvPicPr preferRelativeResize="0"/>
          <p:nvPr/>
        </p:nvPicPr>
        <p:blipFill rotWithShape="1">
          <a:blip r:embed="rId4">
            <a:alphaModFix/>
          </a:blip>
          <a:srcRect b="1058" l="797" r="806" t="892"/>
          <a:stretch/>
        </p:blipFill>
        <p:spPr>
          <a:xfrm>
            <a:off x="2926451" y="2082075"/>
            <a:ext cx="11433275" cy="77845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g2cdfffb8fe3_4_83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Clear Correlation Between Selected Variables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cdf18ba925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cdf18ba925_0_90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Interpreting Our Clusters and Assigning Fightstyles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4" name="Google Shape;264;g2cdf18ba925_0_90"/>
          <p:cNvPicPr preferRelativeResize="0"/>
          <p:nvPr/>
        </p:nvPicPr>
        <p:blipFill rotWithShape="1">
          <a:blip r:embed="rId4">
            <a:alphaModFix/>
          </a:blip>
          <a:srcRect b="0" l="0" r="1029" t="1351"/>
          <a:stretch/>
        </p:blipFill>
        <p:spPr>
          <a:xfrm>
            <a:off x="1019400" y="2128750"/>
            <a:ext cx="7310775" cy="5455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g2cdf18ba925_0_90"/>
          <p:cNvPicPr preferRelativeResize="0"/>
          <p:nvPr/>
        </p:nvPicPr>
        <p:blipFill rotWithShape="1">
          <a:blip r:embed="rId5">
            <a:alphaModFix/>
          </a:blip>
          <a:srcRect b="0" l="0" r="1029" t="1351"/>
          <a:stretch/>
        </p:blipFill>
        <p:spPr>
          <a:xfrm>
            <a:off x="9164275" y="2128750"/>
            <a:ext cx="7310775" cy="54554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g2cdf18ba925_0_90"/>
          <p:cNvSpPr/>
          <p:nvPr/>
        </p:nvSpPr>
        <p:spPr>
          <a:xfrm>
            <a:off x="1213875" y="7803700"/>
            <a:ext cx="4179300" cy="19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0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Grapplers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belong to this cluster due to high ground metrics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cdf18ba925_0_90"/>
          <p:cNvSpPr/>
          <p:nvPr/>
        </p:nvSpPr>
        <p:spPr>
          <a:xfrm>
            <a:off x="2214975" y="9192575"/>
            <a:ext cx="2177100" cy="8223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rgbClr val="10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Impact"/>
                <a:ea typeface="Impact"/>
                <a:cs typeface="Impact"/>
                <a:sym typeface="Impact"/>
              </a:rPr>
              <a:t>Cluster 0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8" name="Google Shape;268;g2cdf18ba925_0_90"/>
          <p:cNvSpPr/>
          <p:nvPr/>
        </p:nvSpPr>
        <p:spPr>
          <a:xfrm>
            <a:off x="6731375" y="7871800"/>
            <a:ext cx="4179300" cy="182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Strikers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reside in this cluster, due to high strike/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legkick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metrics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cdf18ba925_0_90"/>
          <p:cNvSpPr/>
          <p:nvPr/>
        </p:nvSpPr>
        <p:spPr>
          <a:xfrm>
            <a:off x="7732475" y="9192575"/>
            <a:ext cx="2177100" cy="8223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Impact"/>
                <a:ea typeface="Impact"/>
                <a:cs typeface="Impact"/>
                <a:sym typeface="Impact"/>
              </a:rPr>
              <a:t>Cluster 1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0" name="Google Shape;270;g2cdf18ba925_0_90"/>
          <p:cNvSpPr/>
          <p:nvPr/>
        </p:nvSpPr>
        <p:spPr>
          <a:xfrm>
            <a:off x="12248875" y="7871800"/>
            <a:ext cx="4179300" cy="182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Fighters with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balanced or hybrid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fighting styles belong to this cluster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cdf18ba925_0_90"/>
          <p:cNvSpPr/>
          <p:nvPr/>
        </p:nvSpPr>
        <p:spPr>
          <a:xfrm>
            <a:off x="13249975" y="9192575"/>
            <a:ext cx="2177100" cy="8223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Impact"/>
                <a:ea typeface="Impact"/>
                <a:cs typeface="Impact"/>
                <a:sym typeface="Impact"/>
              </a:rPr>
              <a:t>Cluster 2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2" name="Google Shape;272;g2cdf18ba925_0_90"/>
          <p:cNvSpPr/>
          <p:nvPr/>
        </p:nvSpPr>
        <p:spPr>
          <a:xfrm>
            <a:off x="2082250" y="3817925"/>
            <a:ext cx="1755900" cy="7116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g2cdf18ba925_0_90"/>
          <p:cNvCxnSpPr/>
          <p:nvPr/>
        </p:nvCxnSpPr>
        <p:spPr>
          <a:xfrm>
            <a:off x="2075000" y="4330500"/>
            <a:ext cx="177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g2cdf18ba925_0_90"/>
          <p:cNvSpPr/>
          <p:nvPr/>
        </p:nvSpPr>
        <p:spPr>
          <a:xfrm>
            <a:off x="6392075" y="5201450"/>
            <a:ext cx="1740000" cy="5436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g2cdf18ba925_0_90"/>
          <p:cNvCxnSpPr/>
          <p:nvPr/>
        </p:nvCxnSpPr>
        <p:spPr>
          <a:xfrm>
            <a:off x="6376175" y="5495700"/>
            <a:ext cx="177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g2cdf18ba925_0_90"/>
          <p:cNvSpPr/>
          <p:nvPr/>
        </p:nvSpPr>
        <p:spPr>
          <a:xfrm>
            <a:off x="4247960" y="6225925"/>
            <a:ext cx="1740000" cy="3912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g2cdf18ba925_0_90"/>
          <p:cNvCxnSpPr/>
          <p:nvPr/>
        </p:nvCxnSpPr>
        <p:spPr>
          <a:xfrm>
            <a:off x="4240000" y="6421519"/>
            <a:ext cx="175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g2cdf18ba925_0_90"/>
          <p:cNvSpPr/>
          <p:nvPr/>
        </p:nvSpPr>
        <p:spPr>
          <a:xfrm>
            <a:off x="14496750" y="6485525"/>
            <a:ext cx="1771800" cy="2916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cdf18ba925_0_90"/>
          <p:cNvSpPr/>
          <p:nvPr/>
        </p:nvSpPr>
        <p:spPr>
          <a:xfrm>
            <a:off x="12344550" y="6279300"/>
            <a:ext cx="1740000" cy="4983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cdf18ba925_0_90"/>
          <p:cNvSpPr/>
          <p:nvPr/>
        </p:nvSpPr>
        <p:spPr>
          <a:xfrm>
            <a:off x="10157850" y="6716400"/>
            <a:ext cx="1740000" cy="612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g2cdf18ba925_0_90"/>
          <p:cNvCxnSpPr/>
          <p:nvPr/>
        </p:nvCxnSpPr>
        <p:spPr>
          <a:xfrm>
            <a:off x="12328650" y="6631325"/>
            <a:ext cx="17586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g2cdf18ba925_0_90"/>
          <p:cNvCxnSpPr/>
          <p:nvPr/>
        </p:nvCxnSpPr>
        <p:spPr>
          <a:xfrm>
            <a:off x="14496750" y="6716400"/>
            <a:ext cx="177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df18ba925_0_85"/>
          <p:cNvSpPr/>
          <p:nvPr/>
        </p:nvSpPr>
        <p:spPr>
          <a:xfrm>
            <a:off x="287100" y="2075525"/>
            <a:ext cx="8569800" cy="224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cdf18ba92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cdf18ba925_0_85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Fighting Style Clusters is Linked with Each Athletes and New Variables Showing Competitive Advantages are Created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0" name="Google Shape;290;g2cdf18ba925_0_85"/>
          <p:cNvSpPr txBox="1"/>
          <p:nvPr/>
        </p:nvSpPr>
        <p:spPr>
          <a:xfrm>
            <a:off x="557975" y="2075525"/>
            <a:ext cx="85698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we have the clusters, we link the two tables (game statistics table and fighter statistics table)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 each blue side and red side fighter with what fighting style they have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g2cdf18ba925_0_85"/>
          <p:cNvGrpSpPr/>
          <p:nvPr/>
        </p:nvGrpSpPr>
        <p:grpSpPr>
          <a:xfrm>
            <a:off x="610902" y="4566048"/>
            <a:ext cx="8569917" cy="5403497"/>
            <a:chOff x="152400" y="4982525"/>
            <a:chExt cx="8773462" cy="5152075"/>
          </a:xfrm>
        </p:grpSpPr>
        <p:pic>
          <p:nvPicPr>
            <p:cNvPr id="292" name="Google Shape;292;g2cdf18ba925_0_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982525"/>
              <a:ext cx="3434717" cy="5152075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3" name="Google Shape;293;g2cdf18ba925_0_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7117" y="4982525"/>
              <a:ext cx="5338745" cy="5152075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94" name="Google Shape;294;g2cdf18ba925_0_85"/>
          <p:cNvSpPr/>
          <p:nvPr/>
        </p:nvSpPr>
        <p:spPr>
          <a:xfrm>
            <a:off x="12570175" y="7017625"/>
            <a:ext cx="3512400" cy="239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The competitive advantage that the </a:t>
            </a:r>
            <a:r>
              <a:rPr lang="en-US" sz="2300" u="sng">
                <a:solidFill>
                  <a:schemeClr val="dk1"/>
                </a:solidFill>
              </a:rPr>
              <a:t>red side</a:t>
            </a:r>
            <a:r>
              <a:rPr lang="en-US" sz="2300">
                <a:solidFill>
                  <a:schemeClr val="dk1"/>
                </a:solidFill>
              </a:rPr>
              <a:t> fighters have on controlling the opponents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cdf18ba925_0_85"/>
          <p:cNvSpPr/>
          <p:nvPr/>
        </p:nvSpPr>
        <p:spPr>
          <a:xfrm>
            <a:off x="12330525" y="3103363"/>
            <a:ext cx="3512400" cy="239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The competitive advantage that the </a:t>
            </a:r>
            <a:r>
              <a:rPr lang="en-US" sz="2300" u="sng">
                <a:solidFill>
                  <a:schemeClr val="dk1"/>
                </a:solidFill>
              </a:rPr>
              <a:t>red side </a:t>
            </a:r>
            <a:r>
              <a:rPr lang="en-US" sz="2300">
                <a:solidFill>
                  <a:schemeClr val="dk1"/>
                </a:solidFill>
              </a:rPr>
              <a:t>fighters have on having significant strikes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cdf18ba925_0_85"/>
          <p:cNvSpPr/>
          <p:nvPr/>
        </p:nvSpPr>
        <p:spPr>
          <a:xfrm>
            <a:off x="11755050" y="2384363"/>
            <a:ext cx="3084600" cy="822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avgsigstrlanded_diff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cdf18ba925_0_85"/>
          <p:cNvSpPr/>
          <p:nvPr/>
        </p:nvSpPr>
        <p:spPr>
          <a:xfrm>
            <a:off x="12090875" y="6298625"/>
            <a:ext cx="3084600" cy="822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avgctrltime_diff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dfffb8fe3_4_24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cdfffb8fe3_4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cdfffb8fe3_4_24"/>
          <p:cNvSpPr txBox="1"/>
          <p:nvPr/>
        </p:nvSpPr>
        <p:spPr>
          <a:xfrm>
            <a:off x="3219850" y="4785300"/>
            <a:ext cx="1164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Model </a:t>
            </a: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Construction</a:t>
            </a:r>
            <a:endParaRPr b="1" sz="60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dfffb8fe3_4_0"/>
          <p:cNvSpPr/>
          <p:nvPr/>
        </p:nvSpPr>
        <p:spPr>
          <a:xfrm>
            <a:off x="393975" y="3429001"/>
            <a:ext cx="9829800" cy="2204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cdfffb8fe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cdfffb8fe3_4_0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F1 Score is Selected as the Performance Measure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12" name="Google Shape;312;g2cdfffb8fe3_4_0"/>
          <p:cNvCxnSpPr/>
          <p:nvPr/>
        </p:nvCxnSpPr>
        <p:spPr>
          <a:xfrm>
            <a:off x="11040738" y="2340075"/>
            <a:ext cx="31800" cy="728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g2cdfffb8fe3_4_0"/>
          <p:cNvSpPr/>
          <p:nvPr/>
        </p:nvSpPr>
        <p:spPr>
          <a:xfrm>
            <a:off x="11889525" y="2845875"/>
            <a:ext cx="5206200" cy="106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Weight Class Split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4" name="Google Shape;314;g2cdfffb8fe3_4_0"/>
          <p:cNvSpPr/>
          <p:nvPr/>
        </p:nvSpPr>
        <p:spPr>
          <a:xfrm>
            <a:off x="11889600" y="4120125"/>
            <a:ext cx="5206200" cy="484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classes are designed to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various types of fighters and ensure an equal playing field for both fighter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success of each respective fighting style differs across different weight classes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 we split the dataset into each weight class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5" name="Google Shape;315;g2cdfffb8fe3_4_0"/>
          <p:cNvGraphicFramePr/>
          <p:nvPr/>
        </p:nvGraphicFramePr>
        <p:xfrm>
          <a:off x="393900" y="580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3276600"/>
                <a:gridCol w="3276600"/>
                <a:gridCol w="3276600"/>
              </a:tblGrid>
              <a:tr h="142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 Blue Wins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 Red Wins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 Blue Wins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TN</a:t>
                      </a:r>
                      <a:endParaRPr sz="48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FP</a:t>
                      </a:r>
                      <a:endParaRPr sz="4800"/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 Red Wins</a:t>
                      </a:r>
                      <a:endParaRPr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FN</a:t>
                      </a:r>
                      <a:endParaRPr sz="48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TP</a:t>
                      </a:r>
                      <a:endParaRPr sz="48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D401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6" name="Google Shape;316;g2cdfffb8fe3_4_0"/>
          <p:cNvSpPr txBox="1"/>
          <p:nvPr/>
        </p:nvSpPr>
        <p:spPr>
          <a:xfrm>
            <a:off x="514875" y="3428988"/>
            <a:ext cx="97089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isn’t sufficient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○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and FN are costly — want to minimize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takes both into consideration, hence it is selected as the performance measure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cdfffb8fe3_4_0"/>
          <p:cNvSpPr/>
          <p:nvPr/>
        </p:nvSpPr>
        <p:spPr>
          <a:xfrm>
            <a:off x="393900" y="2214488"/>
            <a:ext cx="5206200" cy="106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Measuring Performance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2cdfffb8fe3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cdfffb8fe3_4_41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Decision Tree </a:t>
            </a:r>
            <a:r>
              <a:rPr b="1" lang="en-US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Gives Us Good Interpretability for Coaches with Above Average Performance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324" name="Google Shape;324;g2cdfffb8fe3_4_41"/>
          <p:cNvGraphicFramePr/>
          <p:nvPr/>
        </p:nvGraphicFramePr>
        <p:xfrm>
          <a:off x="6114375" y="51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4555175"/>
                <a:gridCol w="2532575"/>
                <a:gridCol w="4343500"/>
              </a:tblGrid>
              <a:tr h="91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Class</a:t>
                      </a:r>
                      <a:endParaRPr b="1"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 Depth</a:t>
                      </a:r>
                      <a:endParaRPr b="1"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 (F1 Score)</a:t>
                      </a:r>
                      <a:endParaRPr b="1"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85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0.754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Lightweight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0.772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0.820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Heavyweight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0.781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g2cdfffb8fe3_4_41"/>
          <p:cNvSpPr txBox="1"/>
          <p:nvPr/>
        </p:nvSpPr>
        <p:spPr>
          <a:xfrm>
            <a:off x="780550" y="2558075"/>
            <a:ext cx="163314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“Our goal is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coaching teams to be able to use the model to identify what is the best strategy to use for an upcoming fight/give areas of improvement that can be the most effective”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g2cdfffb8fe3_4_41"/>
          <p:cNvCxnSpPr/>
          <p:nvPr/>
        </p:nvCxnSpPr>
        <p:spPr>
          <a:xfrm>
            <a:off x="282250" y="4859925"/>
            <a:ext cx="17482500" cy="0"/>
          </a:xfrm>
          <a:prstGeom prst="straightConnector1">
            <a:avLst/>
          </a:prstGeom>
          <a:noFill/>
          <a:ln cap="flat" cmpd="sng" w="76200">
            <a:solidFill>
              <a:srgbClr val="10101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g2cdfffb8fe3_4_41"/>
          <p:cNvSpPr/>
          <p:nvPr/>
        </p:nvSpPr>
        <p:spPr>
          <a:xfrm>
            <a:off x="685225" y="5166125"/>
            <a:ext cx="4695600" cy="106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Decision Trees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8" name="Google Shape;328;g2cdfffb8fe3_4_41"/>
          <p:cNvSpPr/>
          <p:nvPr/>
        </p:nvSpPr>
        <p:spPr>
          <a:xfrm>
            <a:off x="685225" y="6396375"/>
            <a:ext cx="4695600" cy="301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for interpretability if controlled for complexity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Shows what direction to train clearly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2cdf18ba925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cdf18ba925_0_95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Demonstration of Decision Tree (Bantamweight)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5" name="Google Shape;335;g2cdf18ba925_0_95"/>
          <p:cNvSpPr/>
          <p:nvPr/>
        </p:nvSpPr>
        <p:spPr>
          <a:xfrm>
            <a:off x="7788700" y="2325425"/>
            <a:ext cx="3063900" cy="1762200"/>
          </a:xfrm>
          <a:prstGeom prst="rect">
            <a:avLst/>
          </a:prstGeom>
          <a:solidFill>
            <a:srgbClr val="FF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avggroundlanded_diff &lt;= -8.105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0.485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307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[127,180]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Red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f18ba925_0_95"/>
          <p:cNvSpPr/>
          <p:nvPr/>
        </p:nvSpPr>
        <p:spPr>
          <a:xfrm>
            <a:off x="4881813" y="5022525"/>
            <a:ext cx="3063900" cy="1762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avgtdatt_diff &lt;= 0.75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0.405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39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[28,11]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Blue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cdf18ba925_0_95"/>
          <p:cNvSpPr/>
          <p:nvPr/>
        </p:nvSpPr>
        <p:spPr>
          <a:xfrm>
            <a:off x="10852588" y="5022525"/>
            <a:ext cx="3063900" cy="1762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avggroundlanded_diff &lt;= -6.938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0.466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269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[99,169]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Red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cdf18ba925_0_95"/>
          <p:cNvSpPr/>
          <p:nvPr/>
        </p:nvSpPr>
        <p:spPr>
          <a:xfrm>
            <a:off x="1817925" y="8133100"/>
            <a:ext cx="3063900" cy="13695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0.298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33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[27,6]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Blue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cdf18ba925_0_95"/>
          <p:cNvSpPr/>
          <p:nvPr/>
        </p:nvSpPr>
        <p:spPr>
          <a:xfrm>
            <a:off x="5784000" y="8133100"/>
            <a:ext cx="3063900" cy="1369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0.278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6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[1,5]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Red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cdf18ba925_0_95"/>
          <p:cNvSpPr/>
          <p:nvPr/>
        </p:nvSpPr>
        <p:spPr>
          <a:xfrm>
            <a:off x="10369875" y="8133100"/>
            <a:ext cx="3063900" cy="136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0.486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48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[28,20]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Blue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cdf18ba925_0_95"/>
          <p:cNvSpPr/>
          <p:nvPr/>
        </p:nvSpPr>
        <p:spPr>
          <a:xfrm>
            <a:off x="14231025" y="8133100"/>
            <a:ext cx="3063900" cy="1369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gini = 0.437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samples = 220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value = [71,149]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class = Bantamweight, Red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g2cdf18ba925_0_95"/>
          <p:cNvCxnSpPr>
            <a:stCxn id="336" idx="0"/>
            <a:endCxn id="335" idx="2"/>
          </p:cNvCxnSpPr>
          <p:nvPr/>
        </p:nvCxnSpPr>
        <p:spPr>
          <a:xfrm flipH="1" rot="10800000">
            <a:off x="6413763" y="4087725"/>
            <a:ext cx="2907000" cy="93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g2cdf18ba925_0_95"/>
          <p:cNvCxnSpPr>
            <a:stCxn id="335" idx="2"/>
            <a:endCxn id="337" idx="0"/>
          </p:cNvCxnSpPr>
          <p:nvPr/>
        </p:nvCxnSpPr>
        <p:spPr>
          <a:xfrm>
            <a:off x="9320650" y="4087625"/>
            <a:ext cx="3063900" cy="93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g2cdf18ba925_0_95"/>
          <p:cNvCxnSpPr>
            <a:stCxn id="336" idx="2"/>
            <a:endCxn id="339" idx="0"/>
          </p:cNvCxnSpPr>
          <p:nvPr/>
        </p:nvCxnSpPr>
        <p:spPr>
          <a:xfrm>
            <a:off x="6413763" y="6784725"/>
            <a:ext cx="902100" cy="1348500"/>
          </a:xfrm>
          <a:prstGeom prst="straightConnector1">
            <a:avLst/>
          </a:prstGeom>
          <a:noFill/>
          <a:ln cap="flat" cmpd="sng" w="28575">
            <a:solidFill>
              <a:srgbClr val="10101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g2cdf18ba925_0_95"/>
          <p:cNvCxnSpPr>
            <a:stCxn id="336" idx="2"/>
            <a:endCxn id="338" idx="0"/>
          </p:cNvCxnSpPr>
          <p:nvPr/>
        </p:nvCxnSpPr>
        <p:spPr>
          <a:xfrm flipH="1">
            <a:off x="3349863" y="6784725"/>
            <a:ext cx="3063900" cy="1348500"/>
          </a:xfrm>
          <a:prstGeom prst="straightConnector1">
            <a:avLst/>
          </a:prstGeom>
          <a:noFill/>
          <a:ln cap="flat" cmpd="sng" w="28575">
            <a:solidFill>
              <a:srgbClr val="10101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2cdf18ba925_0_95"/>
          <p:cNvCxnSpPr>
            <a:stCxn id="337" idx="2"/>
            <a:endCxn id="340" idx="0"/>
          </p:cNvCxnSpPr>
          <p:nvPr/>
        </p:nvCxnSpPr>
        <p:spPr>
          <a:xfrm flipH="1">
            <a:off x="11901838" y="6784725"/>
            <a:ext cx="482700" cy="1348500"/>
          </a:xfrm>
          <a:prstGeom prst="straightConnector1">
            <a:avLst/>
          </a:prstGeom>
          <a:noFill/>
          <a:ln cap="flat" cmpd="sng" w="28575">
            <a:solidFill>
              <a:srgbClr val="10101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g2cdf18ba925_0_95"/>
          <p:cNvCxnSpPr>
            <a:stCxn id="337" idx="2"/>
            <a:endCxn id="341" idx="0"/>
          </p:cNvCxnSpPr>
          <p:nvPr/>
        </p:nvCxnSpPr>
        <p:spPr>
          <a:xfrm>
            <a:off x="12384538" y="6784725"/>
            <a:ext cx="3378300" cy="1348500"/>
          </a:xfrm>
          <a:prstGeom prst="straightConnector1">
            <a:avLst/>
          </a:prstGeom>
          <a:noFill/>
          <a:ln cap="flat" cmpd="sng" w="28575">
            <a:solidFill>
              <a:srgbClr val="10101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2ce36ed0e3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ce36ed0e3a_1_1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Performance Maximizes with Tree Number Around 200 - 400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54" name="Google Shape;354;g2ce36ed0e3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00" y="2705100"/>
            <a:ext cx="7965901" cy="6202126"/>
          </a:xfrm>
          <a:prstGeom prst="rect">
            <a:avLst/>
          </a:prstGeom>
          <a:noFill/>
          <a:ln cap="flat" cmpd="sng" w="38100">
            <a:solidFill>
              <a:srgbClr val="10101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g2ce36ed0e3a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325" y="2700693"/>
            <a:ext cx="7965899" cy="6210182"/>
          </a:xfrm>
          <a:prstGeom prst="rect">
            <a:avLst/>
          </a:prstGeom>
          <a:noFill/>
          <a:ln cap="flat" cmpd="sng" w="38100">
            <a:solidFill>
              <a:srgbClr val="1010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g2ce36ed0e3a_1_1"/>
          <p:cNvSpPr txBox="1"/>
          <p:nvPr/>
        </p:nvSpPr>
        <p:spPr>
          <a:xfrm>
            <a:off x="4098475" y="8660750"/>
            <a:ext cx="86235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Selected range: [200, 250, 300, 350, 400, 450, 500]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2cdfffb8fe3_4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cdfffb8fe3_4_64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Number of Variables Considered by Each Tree Should Be Minimal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63" name="Google Shape;363;g2cdfffb8fe3_4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375" y="2594525"/>
            <a:ext cx="8549149" cy="6630976"/>
          </a:xfrm>
          <a:prstGeom prst="rect">
            <a:avLst/>
          </a:prstGeom>
          <a:noFill/>
          <a:ln cap="flat" cmpd="sng" w="38100">
            <a:solidFill>
              <a:srgbClr val="1010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g2cdfffb8fe3_4_64"/>
          <p:cNvSpPr/>
          <p:nvPr/>
        </p:nvSpPr>
        <p:spPr>
          <a:xfrm>
            <a:off x="796875" y="2468825"/>
            <a:ext cx="7446900" cy="115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Variable Selection for Decision Trees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5" name="Google Shape;365;g2cdfffb8fe3_4_64"/>
          <p:cNvSpPr/>
          <p:nvPr/>
        </p:nvSpPr>
        <p:spPr>
          <a:xfrm>
            <a:off x="796975" y="3851000"/>
            <a:ext cx="7446900" cy="537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seems to be decreasing when the number of variables considered in each decision tree increases. Therefore, the finalized model should only consider a small number of predictors.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theory, the number of predictors considered should be around the square root of the total number of predictors, we have around 25 predictors in total in our dataset.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●"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Selected range: [1, 2, 3, 4, 5]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ce47dd34ba_0_36"/>
          <p:cNvPicPr preferRelativeResize="0"/>
          <p:nvPr/>
        </p:nvPicPr>
        <p:blipFill rotWithShape="1">
          <a:blip r:embed="rId3">
            <a:alphaModFix/>
          </a:blip>
          <a:srcRect b="0" l="50517" r="0" t="0"/>
          <a:stretch/>
        </p:blipFill>
        <p:spPr>
          <a:xfrm>
            <a:off x="15751246" y="3701975"/>
            <a:ext cx="2208425" cy="3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ce47dd34ba_0_36"/>
          <p:cNvSpPr/>
          <p:nvPr/>
        </p:nvSpPr>
        <p:spPr>
          <a:xfrm>
            <a:off x="1853525" y="6507000"/>
            <a:ext cx="3003300" cy="105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Octagon</a:t>
            </a:r>
            <a:endParaRPr b="1" sz="3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5" name="Google Shape;95;g2ce47dd34b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775" y="7461124"/>
            <a:ext cx="1872200" cy="284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ce47dd34ba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699" y="7362766"/>
            <a:ext cx="1952050" cy="292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ce47dd34ba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ce47dd34ba_0_36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 What is the UFC?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" name="Google Shape;99;g2ce47dd34ba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525" y="2363850"/>
            <a:ext cx="5813652" cy="3869152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g2ce47dd34ba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4400" y="7222775"/>
            <a:ext cx="2121550" cy="30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ce47dd34ba_0_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300" y="7180048"/>
            <a:ext cx="2069787" cy="31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ce47dd34ba_0_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7160504"/>
            <a:ext cx="2069800" cy="314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ce47dd34ba_0_36"/>
          <p:cNvSpPr/>
          <p:nvPr/>
        </p:nvSpPr>
        <p:spPr>
          <a:xfrm>
            <a:off x="6995550" y="2363850"/>
            <a:ext cx="4695600" cy="106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About UFC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g2ce47dd34ba_0_36"/>
          <p:cNvSpPr/>
          <p:nvPr/>
        </p:nvSpPr>
        <p:spPr>
          <a:xfrm>
            <a:off x="6995525" y="3638100"/>
            <a:ext cx="4695600" cy="597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8097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Ultimate Fighting Championship (UFC) is the leading organization in the sport of mixed martial arts (MMA).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e47dd34ba_0_36"/>
          <p:cNvSpPr/>
          <p:nvPr/>
        </p:nvSpPr>
        <p:spPr>
          <a:xfrm>
            <a:off x="7805100" y="8069100"/>
            <a:ext cx="3076500" cy="822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578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ce47dd34ba_0_36"/>
          <p:cNvSpPr txBox="1"/>
          <p:nvPr/>
        </p:nvSpPr>
        <p:spPr>
          <a:xfrm>
            <a:off x="8097000" y="6609975"/>
            <a:ext cx="24927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Active # Fighters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ce47dd34ba_0_36"/>
          <p:cNvSpPr/>
          <p:nvPr/>
        </p:nvSpPr>
        <p:spPr>
          <a:xfrm>
            <a:off x="12109050" y="2363850"/>
            <a:ext cx="4695600" cy="1062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Fighting Styles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g2ce47dd34ba_0_36"/>
          <p:cNvSpPr/>
          <p:nvPr/>
        </p:nvSpPr>
        <p:spPr>
          <a:xfrm>
            <a:off x="15669413" y="6609975"/>
            <a:ext cx="2372100" cy="74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Grappler</a:t>
            </a:r>
            <a:endParaRPr sz="3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9" name="Google Shape;109;g2ce47dd34ba_0_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09049" y="3429012"/>
            <a:ext cx="2915767" cy="30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ce47dd34ba_0_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799225" y="7137145"/>
            <a:ext cx="2686200" cy="26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ce47dd34ba_0_36"/>
          <p:cNvSpPr/>
          <p:nvPr/>
        </p:nvSpPr>
        <p:spPr>
          <a:xfrm>
            <a:off x="13154775" y="9187900"/>
            <a:ext cx="4695600" cy="74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Hybrid Combination / Balanced</a:t>
            </a:r>
            <a:endParaRPr sz="2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Google Shape;112;g2ce47dd34ba_0_36"/>
          <p:cNvSpPr/>
          <p:nvPr/>
        </p:nvSpPr>
        <p:spPr>
          <a:xfrm>
            <a:off x="12433926" y="5936525"/>
            <a:ext cx="2492700" cy="74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Striker</a:t>
            </a:r>
            <a:endParaRPr sz="3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dfffb8fe3_1_108"/>
          <p:cNvSpPr/>
          <p:nvPr/>
        </p:nvSpPr>
        <p:spPr>
          <a:xfrm>
            <a:off x="344525" y="5950050"/>
            <a:ext cx="6359400" cy="3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2cdfffb8fe3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947" y="656113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dfffb8fe3_1_108"/>
          <p:cNvSpPr/>
          <p:nvPr/>
        </p:nvSpPr>
        <p:spPr>
          <a:xfrm>
            <a:off x="147175" y="300000"/>
            <a:ext cx="148533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Random Forest </a:t>
            </a:r>
            <a:r>
              <a:rPr b="1" lang="en-US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Improves Model Performance Slightly in Some Weight Classes but with Trade Offs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73" name="Google Shape;373;g2cdfffb8fe3_1_108"/>
          <p:cNvGrpSpPr/>
          <p:nvPr/>
        </p:nvGrpSpPr>
        <p:grpSpPr>
          <a:xfrm>
            <a:off x="7434972" y="2425229"/>
            <a:ext cx="7331768" cy="6864359"/>
            <a:chOff x="5832675" y="2093369"/>
            <a:chExt cx="8268600" cy="7769506"/>
          </a:xfrm>
        </p:grpSpPr>
        <p:sp>
          <p:nvSpPr>
            <p:cNvPr id="374" name="Google Shape;374;g2cdfffb8fe3_1_108"/>
            <p:cNvSpPr/>
            <p:nvPr/>
          </p:nvSpPr>
          <p:spPr>
            <a:xfrm>
              <a:off x="5832675" y="2093369"/>
              <a:ext cx="8268600" cy="6979500"/>
            </a:xfrm>
            <a:prstGeom prst="rect">
              <a:avLst/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2cdfffb8fe3_1_108"/>
            <p:cNvSpPr/>
            <p:nvPr/>
          </p:nvSpPr>
          <p:spPr>
            <a:xfrm>
              <a:off x="9985775" y="3041475"/>
              <a:ext cx="3645000" cy="68214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040000" dist="2381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2cdfffb8fe3_1_108"/>
            <p:cNvSpPr/>
            <p:nvPr/>
          </p:nvSpPr>
          <p:spPr>
            <a:xfrm>
              <a:off x="6303175" y="3041475"/>
              <a:ext cx="3645000" cy="6821400"/>
            </a:xfrm>
            <a:prstGeom prst="rect">
              <a:avLst/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60000" dist="1428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2cdfffb8fe3_1_108"/>
            <p:cNvSpPr/>
            <p:nvPr/>
          </p:nvSpPr>
          <p:spPr>
            <a:xfrm>
              <a:off x="6303171" y="2383913"/>
              <a:ext cx="7502400" cy="462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Model Performance Comparison</a:t>
              </a:r>
              <a:endParaRPr b="1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cxnSp>
          <p:nvCxnSpPr>
            <p:cNvPr id="378" name="Google Shape;378;g2cdfffb8fe3_1_108"/>
            <p:cNvCxnSpPr/>
            <p:nvPr/>
          </p:nvCxnSpPr>
          <p:spPr>
            <a:xfrm>
              <a:off x="9966975" y="3041475"/>
              <a:ext cx="0" cy="6821400"/>
            </a:xfrm>
            <a:prstGeom prst="straightConnector1">
              <a:avLst/>
            </a:prstGeom>
            <a:noFill/>
            <a:ln cap="flat" cmpd="sng" w="7620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g2cdfffb8fe3_1_108"/>
            <p:cNvSpPr/>
            <p:nvPr/>
          </p:nvSpPr>
          <p:spPr>
            <a:xfrm>
              <a:off x="6818567" y="3395373"/>
              <a:ext cx="2675100" cy="8223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Decision Tree</a:t>
              </a:r>
              <a:endParaRPr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0" name="Google Shape;380;g2cdfffb8fe3_1_108"/>
            <p:cNvSpPr/>
            <p:nvPr/>
          </p:nvSpPr>
          <p:spPr>
            <a:xfrm>
              <a:off x="10501183" y="3395373"/>
              <a:ext cx="2840400" cy="8223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Random Forest</a:t>
              </a:r>
              <a:endParaRPr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1" name="Google Shape;381;g2cdfffb8fe3_1_108"/>
            <p:cNvSpPr/>
            <p:nvPr/>
          </p:nvSpPr>
          <p:spPr>
            <a:xfrm>
              <a:off x="6886675" y="475407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0.754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g2cdfffb8fe3_1_108"/>
            <p:cNvSpPr/>
            <p:nvPr/>
          </p:nvSpPr>
          <p:spPr>
            <a:xfrm>
              <a:off x="9948175" y="475407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0.796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2cdfffb8fe3_1_108"/>
            <p:cNvSpPr/>
            <p:nvPr/>
          </p:nvSpPr>
          <p:spPr>
            <a:xfrm>
              <a:off x="8659875" y="4767113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Bantamweight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4" name="Google Shape;384;g2cdfffb8fe3_1_108"/>
            <p:cNvSpPr/>
            <p:nvPr/>
          </p:nvSpPr>
          <p:spPr>
            <a:xfrm>
              <a:off x="6886675" y="580425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0.772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2cdfffb8fe3_1_108"/>
            <p:cNvSpPr/>
            <p:nvPr/>
          </p:nvSpPr>
          <p:spPr>
            <a:xfrm>
              <a:off x="9948175" y="580425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0.746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2cdfffb8fe3_1_108"/>
            <p:cNvSpPr/>
            <p:nvPr/>
          </p:nvSpPr>
          <p:spPr>
            <a:xfrm>
              <a:off x="8659863" y="5804250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Lightweight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7" name="Google Shape;387;g2cdfffb8fe3_1_108"/>
            <p:cNvSpPr/>
            <p:nvPr/>
          </p:nvSpPr>
          <p:spPr>
            <a:xfrm rot="-5400000">
              <a:off x="12462700" y="4845713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2cdfffb8fe3_1_108"/>
            <p:cNvSpPr/>
            <p:nvPr/>
          </p:nvSpPr>
          <p:spPr>
            <a:xfrm>
              <a:off x="6924275" y="685442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0.820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2cdfffb8fe3_1_108"/>
            <p:cNvSpPr/>
            <p:nvPr/>
          </p:nvSpPr>
          <p:spPr>
            <a:xfrm>
              <a:off x="9948175" y="685442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0.800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2cdfffb8fe3_1_108"/>
            <p:cNvSpPr/>
            <p:nvPr/>
          </p:nvSpPr>
          <p:spPr>
            <a:xfrm>
              <a:off x="8659863" y="6854425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Middleweight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91" name="Google Shape;391;g2cdfffb8fe3_1_108"/>
            <p:cNvSpPr/>
            <p:nvPr/>
          </p:nvSpPr>
          <p:spPr>
            <a:xfrm>
              <a:off x="6924275" y="790460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0.781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2cdfffb8fe3_1_108"/>
            <p:cNvSpPr/>
            <p:nvPr/>
          </p:nvSpPr>
          <p:spPr>
            <a:xfrm>
              <a:off x="9948175" y="790460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0.773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2cdfffb8fe3_1_108"/>
            <p:cNvSpPr/>
            <p:nvPr/>
          </p:nvSpPr>
          <p:spPr>
            <a:xfrm>
              <a:off x="8659875" y="7904600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Heavyweight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94" name="Google Shape;394;g2cdfffb8fe3_1_108"/>
            <p:cNvSpPr/>
            <p:nvPr/>
          </p:nvSpPr>
          <p:spPr>
            <a:xfrm rot="5400000">
              <a:off x="12462700" y="5960638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2cdfffb8fe3_1_108"/>
            <p:cNvSpPr/>
            <p:nvPr/>
          </p:nvSpPr>
          <p:spPr>
            <a:xfrm rot="5400000">
              <a:off x="12462700" y="6946063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2cdfffb8fe3_1_108"/>
            <p:cNvSpPr/>
            <p:nvPr/>
          </p:nvSpPr>
          <p:spPr>
            <a:xfrm rot="5400000">
              <a:off x="12462700" y="7996238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g2cdfffb8fe3_1_108"/>
          <p:cNvSpPr/>
          <p:nvPr/>
        </p:nvSpPr>
        <p:spPr>
          <a:xfrm>
            <a:off x="809725" y="2309775"/>
            <a:ext cx="53415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Create Loops Iterating Over Each Weight Class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cdfffb8fe3_1_108"/>
          <p:cNvSpPr/>
          <p:nvPr/>
        </p:nvSpPr>
        <p:spPr>
          <a:xfrm>
            <a:off x="886225" y="4051000"/>
            <a:ext cx="51885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Create Dictionaries to Record Estimators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cdfffb8fe3_1_108"/>
          <p:cNvSpPr/>
          <p:nvPr/>
        </p:nvSpPr>
        <p:spPr>
          <a:xfrm>
            <a:off x="15349900" y="3359913"/>
            <a:ext cx="2372100" cy="2193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Good Performance Less Prone to Overfit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cdfffb8fe3_1_108"/>
          <p:cNvSpPr txBox="1"/>
          <p:nvPr/>
        </p:nvSpPr>
        <p:spPr>
          <a:xfrm>
            <a:off x="15902450" y="2448388"/>
            <a:ext cx="145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PLUS</a:t>
            </a:r>
            <a:endParaRPr b="1" sz="4000">
              <a:solidFill>
                <a:srgbClr val="6AA84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g2cdfffb8fe3_1_108"/>
          <p:cNvSpPr txBox="1"/>
          <p:nvPr/>
        </p:nvSpPr>
        <p:spPr>
          <a:xfrm>
            <a:off x="15809025" y="6285638"/>
            <a:ext cx="145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DELTA</a:t>
            </a:r>
            <a:endParaRPr b="1" sz="40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2" name="Google Shape;402;g2cdfffb8fe3_1_108"/>
          <p:cNvSpPr/>
          <p:nvPr/>
        </p:nvSpPr>
        <p:spPr>
          <a:xfrm>
            <a:off x="15349900" y="7178863"/>
            <a:ext cx="2372100" cy="2193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Low Interpretability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" name="Google Shape;403;g2cdfffb8fe3_1_108"/>
          <p:cNvGraphicFramePr/>
          <p:nvPr/>
        </p:nvGraphicFramePr>
        <p:xfrm>
          <a:off x="344513" y="5950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2219200"/>
                <a:gridCol w="2044625"/>
                <a:gridCol w="2095450"/>
              </a:tblGrid>
              <a:tr h="62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Class</a:t>
                      </a:r>
                      <a:endParaRPr b="1" sz="2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N_Estimators</a:t>
                      </a:r>
                      <a:endParaRPr b="1" sz="2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N_Features</a:t>
                      </a:r>
                      <a:endParaRPr b="1" sz="2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65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g2cdfffb8fe3_1_108"/>
          <p:cNvSpPr/>
          <p:nvPr/>
        </p:nvSpPr>
        <p:spPr>
          <a:xfrm rot="5400000">
            <a:off x="3240338" y="3662913"/>
            <a:ext cx="567600" cy="300900"/>
          </a:xfrm>
          <a:prstGeom prst="rightArrow">
            <a:avLst>
              <a:gd fmla="val 50000" name="adj1"/>
              <a:gd fmla="val 88982" name="adj2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cdfffb8fe3_1_108"/>
          <p:cNvSpPr/>
          <p:nvPr/>
        </p:nvSpPr>
        <p:spPr>
          <a:xfrm rot="5400000">
            <a:off x="3240338" y="5440963"/>
            <a:ext cx="567600" cy="300900"/>
          </a:xfrm>
          <a:prstGeom prst="rightArrow">
            <a:avLst>
              <a:gd fmla="val 50000" name="adj1"/>
              <a:gd fmla="val 88982" name="adj2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dfffb8fe3_1_147"/>
          <p:cNvSpPr/>
          <p:nvPr/>
        </p:nvSpPr>
        <p:spPr>
          <a:xfrm>
            <a:off x="849700" y="6072788"/>
            <a:ext cx="7759500" cy="357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2cdfffb8fe3_1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947" y="656113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cdfffb8fe3_1_147"/>
          <p:cNvSpPr/>
          <p:nvPr/>
        </p:nvSpPr>
        <p:spPr>
          <a:xfrm>
            <a:off x="147175" y="300000"/>
            <a:ext cx="148533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K-NN Model Produces Similar Performance Level Compared to DT &amp; RF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g2cdfffb8fe3_1_147"/>
          <p:cNvGrpSpPr/>
          <p:nvPr/>
        </p:nvGrpSpPr>
        <p:grpSpPr>
          <a:xfrm>
            <a:off x="9419699" y="2406513"/>
            <a:ext cx="7759254" cy="7431533"/>
            <a:chOff x="5832675" y="2093369"/>
            <a:chExt cx="8268600" cy="7769506"/>
          </a:xfrm>
        </p:grpSpPr>
        <p:sp>
          <p:nvSpPr>
            <p:cNvPr id="414" name="Google Shape;414;g2cdfffb8fe3_1_147"/>
            <p:cNvSpPr/>
            <p:nvPr/>
          </p:nvSpPr>
          <p:spPr>
            <a:xfrm>
              <a:off x="5832675" y="2093369"/>
              <a:ext cx="8268600" cy="6979500"/>
            </a:xfrm>
            <a:prstGeom prst="rect">
              <a:avLst/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700000" dist="1714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2cdfffb8fe3_1_147"/>
            <p:cNvSpPr/>
            <p:nvPr/>
          </p:nvSpPr>
          <p:spPr>
            <a:xfrm>
              <a:off x="9985775" y="3041475"/>
              <a:ext cx="3645000" cy="68214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040000" dist="2381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g2cdfffb8fe3_1_147"/>
            <p:cNvSpPr/>
            <p:nvPr/>
          </p:nvSpPr>
          <p:spPr>
            <a:xfrm>
              <a:off x="6303175" y="3041475"/>
              <a:ext cx="3645000" cy="6821400"/>
            </a:xfrm>
            <a:prstGeom prst="rect">
              <a:avLst/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60000" dist="1428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g2cdfffb8fe3_1_147"/>
            <p:cNvSpPr/>
            <p:nvPr/>
          </p:nvSpPr>
          <p:spPr>
            <a:xfrm>
              <a:off x="6303171" y="2383913"/>
              <a:ext cx="7502400" cy="462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Model Performance Comparison</a:t>
              </a:r>
              <a:endParaRPr b="1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cxnSp>
          <p:nvCxnSpPr>
            <p:cNvPr id="418" name="Google Shape;418;g2cdfffb8fe3_1_147"/>
            <p:cNvCxnSpPr/>
            <p:nvPr/>
          </p:nvCxnSpPr>
          <p:spPr>
            <a:xfrm>
              <a:off x="9966975" y="3041475"/>
              <a:ext cx="0" cy="6821400"/>
            </a:xfrm>
            <a:prstGeom prst="straightConnector1">
              <a:avLst/>
            </a:prstGeom>
            <a:noFill/>
            <a:ln cap="flat" cmpd="sng" w="7620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" name="Google Shape;419;g2cdfffb8fe3_1_147"/>
            <p:cNvSpPr/>
            <p:nvPr/>
          </p:nvSpPr>
          <p:spPr>
            <a:xfrm>
              <a:off x="6818567" y="3395373"/>
              <a:ext cx="2675100" cy="8223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Decision Tree</a:t>
              </a:r>
              <a:endParaRPr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20" name="Google Shape;420;g2cdfffb8fe3_1_147"/>
            <p:cNvSpPr/>
            <p:nvPr/>
          </p:nvSpPr>
          <p:spPr>
            <a:xfrm>
              <a:off x="10501183" y="3395373"/>
              <a:ext cx="2840400" cy="8223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K-NN</a:t>
              </a:r>
              <a:endParaRPr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21" name="Google Shape;421;g2cdfffb8fe3_1_147"/>
            <p:cNvSpPr/>
            <p:nvPr/>
          </p:nvSpPr>
          <p:spPr>
            <a:xfrm>
              <a:off x="6886675" y="475407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0.754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2cdfffb8fe3_1_147"/>
            <p:cNvSpPr/>
            <p:nvPr/>
          </p:nvSpPr>
          <p:spPr>
            <a:xfrm>
              <a:off x="9948175" y="475407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0.758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2cdfffb8fe3_1_147"/>
            <p:cNvSpPr/>
            <p:nvPr/>
          </p:nvSpPr>
          <p:spPr>
            <a:xfrm>
              <a:off x="8659875" y="4767113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Bantamweight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24" name="Google Shape;424;g2cdfffb8fe3_1_147"/>
            <p:cNvSpPr/>
            <p:nvPr/>
          </p:nvSpPr>
          <p:spPr>
            <a:xfrm>
              <a:off x="6886675" y="580425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0.772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cdfffb8fe3_1_147"/>
            <p:cNvSpPr/>
            <p:nvPr/>
          </p:nvSpPr>
          <p:spPr>
            <a:xfrm>
              <a:off x="9948175" y="580425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0.768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2cdfffb8fe3_1_147"/>
            <p:cNvSpPr/>
            <p:nvPr/>
          </p:nvSpPr>
          <p:spPr>
            <a:xfrm>
              <a:off x="8659863" y="5804250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Lightweight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27" name="Google Shape;427;g2cdfffb8fe3_1_147"/>
            <p:cNvSpPr/>
            <p:nvPr/>
          </p:nvSpPr>
          <p:spPr>
            <a:xfrm rot="-5400000">
              <a:off x="12462700" y="4845713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2cdfffb8fe3_1_147"/>
            <p:cNvSpPr/>
            <p:nvPr/>
          </p:nvSpPr>
          <p:spPr>
            <a:xfrm>
              <a:off x="6924275" y="685442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0.820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2cdfffb8fe3_1_147"/>
            <p:cNvSpPr/>
            <p:nvPr/>
          </p:nvSpPr>
          <p:spPr>
            <a:xfrm>
              <a:off x="9948175" y="6854425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0.793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cdfffb8fe3_1_147"/>
            <p:cNvSpPr/>
            <p:nvPr/>
          </p:nvSpPr>
          <p:spPr>
            <a:xfrm>
              <a:off x="8659863" y="6854425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Middleweight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1" name="Google Shape;431;g2cdfffb8fe3_1_147"/>
            <p:cNvSpPr/>
            <p:nvPr/>
          </p:nvSpPr>
          <p:spPr>
            <a:xfrm>
              <a:off x="6924275" y="790460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0.781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2cdfffb8fe3_1_147"/>
            <p:cNvSpPr/>
            <p:nvPr/>
          </p:nvSpPr>
          <p:spPr>
            <a:xfrm>
              <a:off x="9948175" y="7904600"/>
              <a:ext cx="3061500" cy="613500"/>
            </a:xfrm>
            <a:prstGeom prst="roundRect">
              <a:avLst>
                <a:gd fmla="val 16667" name="adj"/>
              </a:avLst>
            </a:prstGeom>
            <a:solidFill>
              <a:srgbClr val="10101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0.790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g2cdfffb8fe3_1_147"/>
            <p:cNvSpPr/>
            <p:nvPr/>
          </p:nvSpPr>
          <p:spPr>
            <a:xfrm>
              <a:off x="8659875" y="7904600"/>
              <a:ext cx="2614200" cy="61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Heavyweight</a:t>
              </a:r>
              <a:endParaRPr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4" name="Google Shape;434;g2cdfffb8fe3_1_147"/>
            <p:cNvSpPr/>
            <p:nvPr/>
          </p:nvSpPr>
          <p:spPr>
            <a:xfrm rot="5400000">
              <a:off x="12462700" y="5960638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2cdfffb8fe3_1_147"/>
            <p:cNvSpPr/>
            <p:nvPr/>
          </p:nvSpPr>
          <p:spPr>
            <a:xfrm rot="5400000">
              <a:off x="12462700" y="6946063"/>
              <a:ext cx="794400" cy="430200"/>
            </a:xfrm>
            <a:prstGeom prst="rightArrow">
              <a:avLst>
                <a:gd fmla="val 50000" name="adj1"/>
                <a:gd fmla="val 88982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g2cdfffb8fe3_1_147"/>
          <p:cNvSpPr/>
          <p:nvPr/>
        </p:nvSpPr>
        <p:spPr>
          <a:xfrm>
            <a:off x="849525" y="2406525"/>
            <a:ext cx="7759200" cy="82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Similar fights should have similar outcomes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2cdfffb8fe3_1_147"/>
          <p:cNvSpPr/>
          <p:nvPr/>
        </p:nvSpPr>
        <p:spPr>
          <a:xfrm>
            <a:off x="849525" y="3793388"/>
            <a:ext cx="7759200" cy="171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Range of number of neighbours to iterate: 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lang="en-US" sz="2600" u="sng">
                <a:latin typeface="Calibri"/>
                <a:ea typeface="Calibri"/>
                <a:cs typeface="Calibri"/>
                <a:sym typeface="Calibri"/>
              </a:rPr>
              <a:t>1 to ¾ of the dataset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(train test split ratio of 1 to 3)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8" name="Google Shape;438;g2cdfffb8fe3_1_147"/>
          <p:cNvGraphicFramePr/>
          <p:nvPr/>
        </p:nvGraphicFramePr>
        <p:xfrm>
          <a:off x="849513" y="607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4038650"/>
                <a:gridCol w="3720925"/>
              </a:tblGrid>
              <a:tr h="62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Class</a:t>
                      </a:r>
                      <a:endParaRPr b="1" sz="2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</a:t>
                      </a:r>
                      <a:r>
                        <a:rPr b="1" lang="en-US" sz="2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Neighbours</a:t>
                      </a:r>
                      <a:endParaRPr b="1" sz="2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65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129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Heavyweight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b="1"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9" name="Google Shape;439;g2cdfffb8fe3_1_147"/>
          <p:cNvSpPr/>
          <p:nvPr/>
        </p:nvSpPr>
        <p:spPr>
          <a:xfrm rot="-5400000">
            <a:off x="15636922" y="8000895"/>
            <a:ext cx="759900" cy="403800"/>
          </a:xfrm>
          <a:prstGeom prst="rightArrow">
            <a:avLst>
              <a:gd fmla="val 50000" name="adj1"/>
              <a:gd fmla="val 88982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df18ba925_0_68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2cdf18ba925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cdf18ba925_0_68"/>
          <p:cNvSpPr txBox="1"/>
          <p:nvPr/>
        </p:nvSpPr>
        <p:spPr>
          <a:xfrm>
            <a:off x="3261850" y="4612625"/>
            <a:ext cx="11558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Application &amp; Demonstration</a:t>
            </a:r>
            <a:endParaRPr b="1" sz="60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cdf18ba925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cdf18ba925_0_115"/>
          <p:cNvSpPr/>
          <p:nvPr/>
        </p:nvSpPr>
        <p:spPr>
          <a:xfrm>
            <a:off x="165300" y="216375"/>
            <a:ext cx="146031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Our Model Strives to Help Coaches and Fighters 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Maximize Success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3" name="Google Shape;453;g2cdf18ba925_0_115"/>
          <p:cNvSpPr/>
          <p:nvPr/>
        </p:nvSpPr>
        <p:spPr>
          <a:xfrm>
            <a:off x="1164750" y="31769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2cdf18ba925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110" y="3596527"/>
            <a:ext cx="1534479" cy="15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cdf18ba925_0_115"/>
          <p:cNvSpPr/>
          <p:nvPr/>
        </p:nvSpPr>
        <p:spPr>
          <a:xfrm>
            <a:off x="6776400" y="31769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2cdf18ba925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575" y="3703350"/>
            <a:ext cx="1320850" cy="1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cdf18ba925_0_115"/>
          <p:cNvSpPr/>
          <p:nvPr/>
        </p:nvSpPr>
        <p:spPr>
          <a:xfrm>
            <a:off x="12388050" y="31769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2cdf18ba925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5225" y="3703350"/>
            <a:ext cx="1320850" cy="1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cdf18ba925_0_115"/>
          <p:cNvSpPr txBox="1"/>
          <p:nvPr/>
        </p:nvSpPr>
        <p:spPr>
          <a:xfrm>
            <a:off x="1397000" y="5533550"/>
            <a:ext cx="45030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Strategic Planning</a:t>
            </a:r>
            <a:endParaRPr b="1" sz="3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opponent's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strengths and weaknesses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Tailor specific training strategies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cdf18ba925_0_115"/>
          <p:cNvSpPr txBox="1"/>
          <p:nvPr/>
        </p:nvSpPr>
        <p:spPr>
          <a:xfrm>
            <a:off x="7008600" y="5533550"/>
            <a:ext cx="45030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Fight Selection</a:t>
            </a:r>
            <a:endParaRPr b="1" sz="3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potential matchups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informed decisions about which fights to pursue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cdf18ba925_0_115"/>
          <p:cNvSpPr txBox="1"/>
          <p:nvPr/>
        </p:nvSpPr>
        <p:spPr>
          <a:xfrm>
            <a:off x="12630200" y="5533550"/>
            <a:ext cx="45030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Performance Analysis</a:t>
            </a:r>
            <a:endParaRPr b="1" sz="3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past fighting performances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trends and areas for improvement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e36ed0e3a_1_19"/>
          <p:cNvSpPr/>
          <p:nvPr/>
        </p:nvSpPr>
        <p:spPr>
          <a:xfrm>
            <a:off x="287850" y="2249100"/>
            <a:ext cx="17712300" cy="7911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g2ce36ed0e3a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ce36ed0e3a_1_19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  How The Model Works In Real Game Scenarios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69" name="Google Shape;469;g2ce36ed0e3a_1_19"/>
          <p:cNvGrpSpPr/>
          <p:nvPr/>
        </p:nvGrpSpPr>
        <p:grpSpPr>
          <a:xfrm>
            <a:off x="3048675" y="2918716"/>
            <a:ext cx="1776900" cy="2932372"/>
            <a:chOff x="822950" y="3086100"/>
            <a:chExt cx="1776900" cy="2749528"/>
          </a:xfrm>
        </p:grpSpPr>
        <p:sp>
          <p:nvSpPr>
            <p:cNvPr id="470" name="Google Shape;470;g2ce36ed0e3a_1_19"/>
            <p:cNvSpPr/>
            <p:nvPr/>
          </p:nvSpPr>
          <p:spPr>
            <a:xfrm>
              <a:off x="822950" y="3086100"/>
              <a:ext cx="1776900" cy="2749500"/>
            </a:xfrm>
            <a:prstGeom prst="rect">
              <a:avLst/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60000" dist="1428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" name="Google Shape;471;g2ce36ed0e3a_1_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1150" y="3349295"/>
              <a:ext cx="1680500" cy="2486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2" name="Google Shape;472;g2ce36ed0e3a_1_19"/>
          <p:cNvGrpSpPr/>
          <p:nvPr/>
        </p:nvGrpSpPr>
        <p:grpSpPr>
          <a:xfrm>
            <a:off x="5797025" y="2918638"/>
            <a:ext cx="1776900" cy="2932500"/>
            <a:chOff x="3683550" y="2693326"/>
            <a:chExt cx="1776900" cy="2932500"/>
          </a:xfrm>
        </p:grpSpPr>
        <p:sp>
          <p:nvSpPr>
            <p:cNvPr id="473" name="Google Shape;473;g2ce36ed0e3a_1_19"/>
            <p:cNvSpPr/>
            <p:nvPr/>
          </p:nvSpPr>
          <p:spPr>
            <a:xfrm>
              <a:off x="3683550" y="2693326"/>
              <a:ext cx="1776900" cy="2932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60000" dist="1428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4" name="Google Shape;474;g2ce36ed0e3a_1_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3550" y="2876300"/>
              <a:ext cx="1776899" cy="274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g2ce36ed0e3a_1_19"/>
          <p:cNvSpPr txBox="1"/>
          <p:nvPr/>
        </p:nvSpPr>
        <p:spPr>
          <a:xfrm>
            <a:off x="4937225" y="4047800"/>
            <a:ext cx="859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V.S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6" name="Google Shape;476;g2ce36ed0e3a_1_19"/>
          <p:cNvSpPr txBox="1"/>
          <p:nvPr/>
        </p:nvSpPr>
        <p:spPr>
          <a:xfrm>
            <a:off x="5797025" y="5851075"/>
            <a:ext cx="1776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Cody Gibson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ce36ed0e3a_1_19"/>
          <p:cNvSpPr txBox="1"/>
          <p:nvPr/>
        </p:nvSpPr>
        <p:spPr>
          <a:xfrm>
            <a:off x="2847425" y="5851150"/>
            <a:ext cx="22071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Manvel Gamburyan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2ce36ed0e3a_1_19"/>
          <p:cNvSpPr/>
          <p:nvPr/>
        </p:nvSpPr>
        <p:spPr>
          <a:xfrm>
            <a:off x="8255550" y="2918716"/>
            <a:ext cx="1776900" cy="2932342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60000" dist="1428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2ce36ed0e3a_1_19"/>
          <p:cNvSpPr/>
          <p:nvPr/>
        </p:nvSpPr>
        <p:spPr>
          <a:xfrm>
            <a:off x="10868500" y="2918638"/>
            <a:ext cx="1776900" cy="293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60000" dist="1428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2ce36ed0e3a_1_19"/>
          <p:cNvSpPr txBox="1"/>
          <p:nvPr/>
        </p:nvSpPr>
        <p:spPr>
          <a:xfrm>
            <a:off x="10102175" y="4047800"/>
            <a:ext cx="859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V.S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1" name="Google Shape;481;g2ce36ed0e3a_1_19"/>
          <p:cNvSpPr/>
          <p:nvPr/>
        </p:nvSpPr>
        <p:spPr>
          <a:xfrm>
            <a:off x="13207500" y="2956516"/>
            <a:ext cx="1776900" cy="29322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60000" dist="1428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2ce36ed0e3a_1_19"/>
          <p:cNvSpPr/>
          <p:nvPr/>
        </p:nvSpPr>
        <p:spPr>
          <a:xfrm>
            <a:off x="15844200" y="2918626"/>
            <a:ext cx="1776900" cy="293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60000" dist="1428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2ce36ed0e3a_1_19"/>
          <p:cNvSpPr txBox="1"/>
          <p:nvPr/>
        </p:nvSpPr>
        <p:spPr>
          <a:xfrm>
            <a:off x="15098875" y="4034925"/>
            <a:ext cx="859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V.S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4" name="Google Shape;484;g2ce36ed0e3a_1_19"/>
          <p:cNvSpPr txBox="1"/>
          <p:nvPr/>
        </p:nvSpPr>
        <p:spPr>
          <a:xfrm>
            <a:off x="8297963" y="5851150"/>
            <a:ext cx="1846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Michinori Tanaka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e36ed0e3a_1_19"/>
          <p:cNvSpPr txBox="1"/>
          <p:nvPr/>
        </p:nvSpPr>
        <p:spPr>
          <a:xfrm>
            <a:off x="10868500" y="5851075"/>
            <a:ext cx="1776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Kyung Ho King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e36ed0e3a_1_19"/>
          <p:cNvSpPr txBox="1"/>
          <p:nvPr/>
        </p:nvSpPr>
        <p:spPr>
          <a:xfrm>
            <a:off x="13207500" y="5851150"/>
            <a:ext cx="1776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Luri Alcantara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e36ed0e3a_1_19"/>
          <p:cNvSpPr txBox="1"/>
          <p:nvPr/>
        </p:nvSpPr>
        <p:spPr>
          <a:xfrm>
            <a:off x="15768825" y="5851075"/>
            <a:ext cx="1776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Russell Donae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g2ce36ed0e3a_1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5550" y="3172800"/>
            <a:ext cx="1776899" cy="267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ce36ed0e3a_1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0200" y="3172816"/>
            <a:ext cx="1776899" cy="27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ce36ed0e3a_1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07500" y="3273202"/>
            <a:ext cx="1776900" cy="266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ce36ed0e3a_1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23375" y="3384118"/>
            <a:ext cx="1605750" cy="244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g2ce36ed0e3a_1_19"/>
          <p:cNvGrpSpPr/>
          <p:nvPr/>
        </p:nvGrpSpPr>
        <p:grpSpPr>
          <a:xfrm>
            <a:off x="2934275" y="7010650"/>
            <a:ext cx="4758675" cy="2985400"/>
            <a:chOff x="2934275" y="7010650"/>
            <a:chExt cx="4758675" cy="2985400"/>
          </a:xfrm>
        </p:grpSpPr>
        <p:sp>
          <p:nvSpPr>
            <p:cNvPr id="493" name="Google Shape;493;g2ce36ed0e3a_1_19"/>
            <p:cNvSpPr/>
            <p:nvPr/>
          </p:nvSpPr>
          <p:spPr>
            <a:xfrm>
              <a:off x="2934275" y="70106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Striker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2ce36ed0e3a_1_19"/>
            <p:cNvSpPr/>
            <p:nvPr/>
          </p:nvSpPr>
          <p:spPr>
            <a:xfrm>
              <a:off x="5659550" y="70106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Striker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2ce36ed0e3a_1_19"/>
            <p:cNvSpPr/>
            <p:nvPr/>
          </p:nvSpPr>
          <p:spPr>
            <a:xfrm>
              <a:off x="4296913" y="763542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-0.50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2ce36ed0e3a_1_19"/>
            <p:cNvSpPr/>
            <p:nvPr/>
          </p:nvSpPr>
          <p:spPr>
            <a:xfrm>
              <a:off x="4296913" y="826020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0.085850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2ce36ed0e3a_1_19"/>
            <p:cNvSpPr/>
            <p:nvPr/>
          </p:nvSpPr>
          <p:spPr>
            <a:xfrm>
              <a:off x="4296913" y="888497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0.298457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2ce36ed0e3a_1_19"/>
            <p:cNvSpPr/>
            <p:nvPr/>
          </p:nvSpPr>
          <p:spPr>
            <a:xfrm>
              <a:off x="4296913" y="95097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0.011719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g2ce36ed0e3a_1_19"/>
          <p:cNvGrpSpPr/>
          <p:nvPr/>
        </p:nvGrpSpPr>
        <p:grpSpPr>
          <a:xfrm>
            <a:off x="8231225" y="7010650"/>
            <a:ext cx="4601700" cy="2985400"/>
            <a:chOff x="3091250" y="7010650"/>
            <a:chExt cx="4601700" cy="2985400"/>
          </a:xfrm>
        </p:grpSpPr>
        <p:sp>
          <p:nvSpPr>
            <p:cNvPr id="500" name="Google Shape;500;g2ce36ed0e3a_1_19"/>
            <p:cNvSpPr/>
            <p:nvPr/>
          </p:nvSpPr>
          <p:spPr>
            <a:xfrm>
              <a:off x="3091250" y="701262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Balanced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2ce36ed0e3a_1_19"/>
            <p:cNvSpPr/>
            <p:nvPr/>
          </p:nvSpPr>
          <p:spPr>
            <a:xfrm>
              <a:off x="5659550" y="70106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Balanced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2ce36ed0e3a_1_19"/>
            <p:cNvSpPr/>
            <p:nvPr/>
          </p:nvSpPr>
          <p:spPr>
            <a:xfrm>
              <a:off x="4375400" y="763542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0.00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2ce36ed0e3a_1_19"/>
            <p:cNvSpPr/>
            <p:nvPr/>
          </p:nvSpPr>
          <p:spPr>
            <a:xfrm>
              <a:off x="4375400" y="826020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0.060000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2ce36ed0e3a_1_19"/>
            <p:cNvSpPr/>
            <p:nvPr/>
          </p:nvSpPr>
          <p:spPr>
            <a:xfrm>
              <a:off x="4375400" y="888497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-0.137500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2ce36ed0e3a_1_19"/>
            <p:cNvSpPr/>
            <p:nvPr/>
          </p:nvSpPr>
          <p:spPr>
            <a:xfrm>
              <a:off x="4375400" y="95097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-1.000000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g2ce36ed0e3a_1_19"/>
          <p:cNvGrpSpPr/>
          <p:nvPr/>
        </p:nvGrpSpPr>
        <p:grpSpPr>
          <a:xfrm>
            <a:off x="13024975" y="7010750"/>
            <a:ext cx="4758675" cy="2985400"/>
            <a:chOff x="2934275" y="7010650"/>
            <a:chExt cx="4758675" cy="2985400"/>
          </a:xfrm>
        </p:grpSpPr>
        <p:sp>
          <p:nvSpPr>
            <p:cNvPr id="507" name="Google Shape;507;g2ce36ed0e3a_1_19"/>
            <p:cNvSpPr/>
            <p:nvPr/>
          </p:nvSpPr>
          <p:spPr>
            <a:xfrm>
              <a:off x="2934275" y="70106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Striker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2ce36ed0e3a_1_19"/>
            <p:cNvSpPr/>
            <p:nvPr/>
          </p:nvSpPr>
          <p:spPr>
            <a:xfrm>
              <a:off x="5659550" y="70106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Balanced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2ce36ed0e3a_1_19"/>
            <p:cNvSpPr/>
            <p:nvPr/>
          </p:nvSpPr>
          <p:spPr>
            <a:xfrm>
              <a:off x="4306900" y="763542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0.75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2ce36ed0e3a_1_19"/>
            <p:cNvSpPr/>
            <p:nvPr/>
          </p:nvSpPr>
          <p:spPr>
            <a:xfrm>
              <a:off x="4306900" y="826020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0.079453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2ce36ed0e3a_1_19"/>
            <p:cNvSpPr/>
            <p:nvPr/>
          </p:nvSpPr>
          <p:spPr>
            <a:xfrm>
              <a:off x="4306900" y="8884975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0.164062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2ce36ed0e3a_1_19"/>
            <p:cNvSpPr/>
            <p:nvPr/>
          </p:nvSpPr>
          <p:spPr>
            <a:xfrm>
              <a:off x="4306900" y="9509750"/>
              <a:ext cx="2033400" cy="48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Calibri"/>
                  <a:ea typeface="Calibri"/>
                  <a:cs typeface="Calibri"/>
                  <a:sym typeface="Calibri"/>
                </a:rPr>
                <a:t>-0.312500</a:t>
              </a:r>
              <a:endParaRPr b="1"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g2ce36ed0e3a_1_19"/>
          <p:cNvSpPr txBox="1"/>
          <p:nvPr/>
        </p:nvSpPr>
        <p:spPr>
          <a:xfrm>
            <a:off x="475325" y="2323313"/>
            <a:ext cx="2372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g2ce36ed0e3a_1_19"/>
          <p:cNvCxnSpPr/>
          <p:nvPr/>
        </p:nvCxnSpPr>
        <p:spPr>
          <a:xfrm>
            <a:off x="2830275" y="2286000"/>
            <a:ext cx="0" cy="7837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15" name="Google Shape;515;g2ce36ed0e3a_1_19"/>
          <p:cNvSpPr/>
          <p:nvPr/>
        </p:nvSpPr>
        <p:spPr>
          <a:xfrm>
            <a:off x="578475" y="3320150"/>
            <a:ext cx="2033400" cy="95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Fighting Style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2ce36ed0e3a_1_19"/>
          <p:cNvSpPr/>
          <p:nvPr/>
        </p:nvSpPr>
        <p:spPr>
          <a:xfrm>
            <a:off x="578475" y="4700021"/>
            <a:ext cx="2033400" cy="63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Avg_kd_diff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2ce36ed0e3a_1_19"/>
          <p:cNvSpPr/>
          <p:nvPr/>
        </p:nvSpPr>
        <p:spPr>
          <a:xfrm>
            <a:off x="578475" y="5759788"/>
            <a:ext cx="2033400" cy="95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Avgsigstrpct_diff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ce36ed0e3a_1_19"/>
          <p:cNvSpPr/>
          <p:nvPr/>
        </p:nvSpPr>
        <p:spPr>
          <a:xfrm>
            <a:off x="578475" y="7232921"/>
            <a:ext cx="2033400" cy="95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Avgtdpct_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ce36ed0e3a_1_19"/>
          <p:cNvSpPr/>
          <p:nvPr/>
        </p:nvSpPr>
        <p:spPr>
          <a:xfrm>
            <a:off x="4127563" y="2315650"/>
            <a:ext cx="2372100" cy="476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2ce36ed0e3a_1_19"/>
          <p:cNvSpPr/>
          <p:nvPr/>
        </p:nvSpPr>
        <p:spPr>
          <a:xfrm>
            <a:off x="578475" y="8623158"/>
            <a:ext cx="2033400" cy="95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Avgtsubat_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2ce36ed0e3a_1_19"/>
          <p:cNvSpPr txBox="1"/>
          <p:nvPr/>
        </p:nvSpPr>
        <p:spPr>
          <a:xfrm>
            <a:off x="4181063" y="2196713"/>
            <a:ext cx="2372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1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2ce36ed0e3a_1_19"/>
          <p:cNvSpPr/>
          <p:nvPr/>
        </p:nvSpPr>
        <p:spPr>
          <a:xfrm>
            <a:off x="9235138" y="2323313"/>
            <a:ext cx="2372100" cy="476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2ce36ed0e3a_1_19"/>
          <p:cNvSpPr/>
          <p:nvPr/>
        </p:nvSpPr>
        <p:spPr>
          <a:xfrm>
            <a:off x="14342713" y="2315650"/>
            <a:ext cx="2372100" cy="476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ce36ed0e3a_1_19"/>
          <p:cNvSpPr txBox="1"/>
          <p:nvPr/>
        </p:nvSpPr>
        <p:spPr>
          <a:xfrm>
            <a:off x="9346025" y="2189025"/>
            <a:ext cx="2372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2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2ce36ed0e3a_1_19"/>
          <p:cNvSpPr txBox="1"/>
          <p:nvPr/>
        </p:nvSpPr>
        <p:spPr>
          <a:xfrm>
            <a:off x="14342725" y="2189038"/>
            <a:ext cx="2372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3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2cdfffb8fe3_1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cdfffb8fe3_1_191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  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Prediction Results Are 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Consistent With Expected Performance 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2" name="Google Shape;532;g2cdfffb8fe3_1_191"/>
          <p:cNvSpPr/>
          <p:nvPr/>
        </p:nvSpPr>
        <p:spPr>
          <a:xfrm>
            <a:off x="1129863" y="2585350"/>
            <a:ext cx="4717200" cy="6531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cdfffb8fe3_1_191"/>
          <p:cNvSpPr txBox="1"/>
          <p:nvPr/>
        </p:nvSpPr>
        <p:spPr>
          <a:xfrm>
            <a:off x="1560813" y="2676075"/>
            <a:ext cx="38553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1 Predictions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cdfffb8fe3_1_191"/>
          <p:cNvSpPr/>
          <p:nvPr/>
        </p:nvSpPr>
        <p:spPr>
          <a:xfrm>
            <a:off x="2116263" y="342900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cdfffb8fe3_1_191"/>
          <p:cNvSpPr/>
          <p:nvPr/>
        </p:nvSpPr>
        <p:spPr>
          <a:xfrm>
            <a:off x="2116263" y="4789713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2cdfffb8fe3_1_191"/>
          <p:cNvSpPr/>
          <p:nvPr/>
        </p:nvSpPr>
        <p:spPr>
          <a:xfrm>
            <a:off x="2116263" y="615045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2cdfffb8fe3_1_191"/>
          <p:cNvSpPr/>
          <p:nvPr/>
        </p:nvSpPr>
        <p:spPr>
          <a:xfrm>
            <a:off x="2116263" y="7511175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2cdfffb8fe3_1_191"/>
          <p:cNvSpPr txBox="1"/>
          <p:nvPr/>
        </p:nvSpPr>
        <p:spPr>
          <a:xfrm>
            <a:off x="2048313" y="4789725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DT Pred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cdfffb8fe3_1_191"/>
          <p:cNvSpPr txBox="1"/>
          <p:nvPr/>
        </p:nvSpPr>
        <p:spPr>
          <a:xfrm>
            <a:off x="2048313" y="61504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RF Pred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2cdfffb8fe3_1_191"/>
          <p:cNvSpPr txBox="1"/>
          <p:nvPr/>
        </p:nvSpPr>
        <p:spPr>
          <a:xfrm>
            <a:off x="2048313" y="73978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 Pred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2cdfffb8fe3_1_191"/>
          <p:cNvSpPr/>
          <p:nvPr/>
        </p:nvSpPr>
        <p:spPr>
          <a:xfrm>
            <a:off x="2932863" y="4059450"/>
            <a:ext cx="1111200" cy="408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cdfffb8fe3_1_191"/>
          <p:cNvSpPr txBox="1"/>
          <p:nvPr/>
        </p:nvSpPr>
        <p:spPr>
          <a:xfrm>
            <a:off x="2048313" y="342900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Winner: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2cdfffb8fe3_1_191"/>
          <p:cNvSpPr/>
          <p:nvPr/>
        </p:nvSpPr>
        <p:spPr>
          <a:xfrm>
            <a:off x="6793188" y="2585350"/>
            <a:ext cx="4717200" cy="6531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2cdfffb8fe3_1_191"/>
          <p:cNvSpPr txBox="1"/>
          <p:nvPr/>
        </p:nvSpPr>
        <p:spPr>
          <a:xfrm>
            <a:off x="7224138" y="2676075"/>
            <a:ext cx="38553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2 Predictions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cdfffb8fe3_1_191"/>
          <p:cNvSpPr/>
          <p:nvPr/>
        </p:nvSpPr>
        <p:spPr>
          <a:xfrm>
            <a:off x="7779588" y="342900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cdfffb8fe3_1_191"/>
          <p:cNvSpPr/>
          <p:nvPr/>
        </p:nvSpPr>
        <p:spPr>
          <a:xfrm>
            <a:off x="7779588" y="4789713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cdfffb8fe3_1_191"/>
          <p:cNvSpPr/>
          <p:nvPr/>
        </p:nvSpPr>
        <p:spPr>
          <a:xfrm>
            <a:off x="7779588" y="615045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cdfffb8fe3_1_191"/>
          <p:cNvSpPr/>
          <p:nvPr/>
        </p:nvSpPr>
        <p:spPr>
          <a:xfrm>
            <a:off x="7779588" y="7511175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cdfffb8fe3_1_191"/>
          <p:cNvSpPr txBox="1"/>
          <p:nvPr/>
        </p:nvSpPr>
        <p:spPr>
          <a:xfrm>
            <a:off x="7711638" y="4789725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DT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cdfffb8fe3_1_191"/>
          <p:cNvSpPr txBox="1"/>
          <p:nvPr/>
        </p:nvSpPr>
        <p:spPr>
          <a:xfrm>
            <a:off x="7711638" y="61504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RF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cdfffb8fe3_1_191"/>
          <p:cNvSpPr txBox="1"/>
          <p:nvPr/>
        </p:nvSpPr>
        <p:spPr>
          <a:xfrm>
            <a:off x="7711638" y="73978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cdfffb8fe3_1_191"/>
          <p:cNvSpPr/>
          <p:nvPr/>
        </p:nvSpPr>
        <p:spPr>
          <a:xfrm>
            <a:off x="8596188" y="4059450"/>
            <a:ext cx="1111200" cy="408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cdfffb8fe3_1_191"/>
          <p:cNvSpPr txBox="1"/>
          <p:nvPr/>
        </p:nvSpPr>
        <p:spPr>
          <a:xfrm>
            <a:off x="7703838" y="342900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Winner: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2cdfffb8fe3_1_191"/>
          <p:cNvSpPr/>
          <p:nvPr/>
        </p:nvSpPr>
        <p:spPr>
          <a:xfrm>
            <a:off x="12440925" y="2585350"/>
            <a:ext cx="4717200" cy="6531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2cdfffb8fe3_1_191"/>
          <p:cNvSpPr txBox="1"/>
          <p:nvPr/>
        </p:nvSpPr>
        <p:spPr>
          <a:xfrm>
            <a:off x="12871875" y="2676075"/>
            <a:ext cx="38553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3 Predictions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cdfffb8fe3_1_191"/>
          <p:cNvSpPr/>
          <p:nvPr/>
        </p:nvSpPr>
        <p:spPr>
          <a:xfrm>
            <a:off x="13427325" y="342900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cdfffb8fe3_1_191"/>
          <p:cNvSpPr/>
          <p:nvPr/>
        </p:nvSpPr>
        <p:spPr>
          <a:xfrm>
            <a:off x="13427325" y="4789713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cdfffb8fe3_1_191"/>
          <p:cNvSpPr/>
          <p:nvPr/>
        </p:nvSpPr>
        <p:spPr>
          <a:xfrm>
            <a:off x="13427325" y="6150450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cdfffb8fe3_1_191"/>
          <p:cNvSpPr/>
          <p:nvPr/>
        </p:nvSpPr>
        <p:spPr>
          <a:xfrm>
            <a:off x="13427325" y="7511175"/>
            <a:ext cx="2744400" cy="12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cdfffb8fe3_1_191"/>
          <p:cNvSpPr txBox="1"/>
          <p:nvPr/>
        </p:nvSpPr>
        <p:spPr>
          <a:xfrm>
            <a:off x="13359375" y="4789725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DT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cdfffb8fe3_1_191"/>
          <p:cNvSpPr txBox="1"/>
          <p:nvPr/>
        </p:nvSpPr>
        <p:spPr>
          <a:xfrm>
            <a:off x="13359375" y="61504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RF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cdfffb8fe3_1_191"/>
          <p:cNvSpPr txBox="1"/>
          <p:nvPr/>
        </p:nvSpPr>
        <p:spPr>
          <a:xfrm>
            <a:off x="13359375" y="739785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 Pred: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cdfffb8fe3_1_191"/>
          <p:cNvSpPr/>
          <p:nvPr/>
        </p:nvSpPr>
        <p:spPr>
          <a:xfrm>
            <a:off x="14243925" y="4059450"/>
            <a:ext cx="1111200" cy="4083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2cdfffb8fe3_1_191"/>
          <p:cNvSpPr txBox="1"/>
          <p:nvPr/>
        </p:nvSpPr>
        <p:spPr>
          <a:xfrm>
            <a:off x="13359375" y="3429000"/>
            <a:ext cx="2880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Winner: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df18ba925_0_62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2cdf18ba925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cdf18ba925_0_62"/>
          <p:cNvSpPr txBox="1"/>
          <p:nvPr/>
        </p:nvSpPr>
        <p:spPr>
          <a:xfrm>
            <a:off x="3292450" y="3866450"/>
            <a:ext cx="114969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Potential Implications and Improvements</a:t>
            </a:r>
            <a:endParaRPr b="1" sz="60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rgbClr val="1010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cdfffb8fe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cdfffb8fe3_0_77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Dataset Factors That Could Have Helped Us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8" name="Google Shape;578;g2cdfffb8fe3_0_77"/>
          <p:cNvSpPr/>
          <p:nvPr/>
        </p:nvSpPr>
        <p:spPr>
          <a:xfrm>
            <a:off x="12090525" y="26412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2cdfffb8fe3_0_77"/>
          <p:cNvSpPr txBox="1"/>
          <p:nvPr/>
        </p:nvSpPr>
        <p:spPr>
          <a:xfrm>
            <a:off x="12472575" y="4565775"/>
            <a:ext cx="39711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a variable with an equal number of striking and grappling variables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dfffb8fe3_0_77"/>
          <p:cNvSpPr/>
          <p:nvPr/>
        </p:nvSpPr>
        <p:spPr>
          <a:xfrm>
            <a:off x="1167325" y="26412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cdfffb8fe3_0_77"/>
          <p:cNvSpPr txBox="1"/>
          <p:nvPr/>
        </p:nvSpPr>
        <p:spPr>
          <a:xfrm>
            <a:off x="1549375" y="4565775"/>
            <a:ext cx="39711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datasets with more observations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promotions Vs. Longer period of time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2cdfffb8fe3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8975" y="3758938"/>
            <a:ext cx="1362456" cy="1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cdfffb8fe3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1475" y="3757213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dfffb8fe3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675" y="3297082"/>
            <a:ext cx="1534500" cy="15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cdfffb8fe3_0_77"/>
          <p:cNvSpPr/>
          <p:nvPr/>
        </p:nvSpPr>
        <p:spPr>
          <a:xfrm>
            <a:off x="6628925" y="2641200"/>
            <a:ext cx="4735200" cy="521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2400000" dist="23812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2cdfffb8fe3_0_77"/>
          <p:cNvSpPr txBox="1"/>
          <p:nvPr/>
        </p:nvSpPr>
        <p:spPr>
          <a:xfrm>
            <a:off x="7010975" y="4831575"/>
            <a:ext cx="3971100" cy="24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could have found a dataset with an equal win rate for red and blue fighters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2cdfffb8fe3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5275" y="3149075"/>
            <a:ext cx="1682496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2cdf18ba925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cdf18ba925_0_36"/>
          <p:cNvSpPr txBox="1"/>
          <p:nvPr/>
        </p:nvSpPr>
        <p:spPr>
          <a:xfrm>
            <a:off x="937975" y="6017038"/>
            <a:ext cx="2957400" cy="695400"/>
          </a:xfrm>
          <a:prstGeom prst="rect">
            <a:avLst/>
          </a:prstGeom>
          <a:noFill/>
          <a:ln cap="flat" cmpd="sng" w="2857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Fighters’ Names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2cdf18ba925_0_36"/>
          <p:cNvSpPr/>
          <p:nvPr/>
        </p:nvSpPr>
        <p:spPr>
          <a:xfrm>
            <a:off x="4445000" y="5243300"/>
            <a:ext cx="2249700" cy="128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cdf18ba925_0_36"/>
          <p:cNvSpPr/>
          <p:nvPr/>
        </p:nvSpPr>
        <p:spPr>
          <a:xfrm>
            <a:off x="11098625" y="5243300"/>
            <a:ext cx="2249700" cy="128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2cdf18ba925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9650" y="2108738"/>
            <a:ext cx="3748562" cy="81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cdf18ba925_0_36"/>
          <p:cNvSpPr txBox="1"/>
          <p:nvPr/>
        </p:nvSpPr>
        <p:spPr>
          <a:xfrm>
            <a:off x="937975" y="5043013"/>
            <a:ext cx="2957400" cy="695400"/>
          </a:xfrm>
          <a:prstGeom prst="rect">
            <a:avLst/>
          </a:prstGeom>
          <a:noFill/>
          <a:ln cap="flat" cmpd="sng" w="2857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Class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2cdf18ba925_0_36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Enhance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UFC Audience’s Engagement and Experience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99" name="Google Shape;599;g2cdf18ba925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275" y="2108750"/>
            <a:ext cx="3910025" cy="81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dfffb8fe3_5_0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2cdfffb8fe3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cdfffb8fe3_5_0"/>
          <p:cNvSpPr txBox="1"/>
          <p:nvPr/>
        </p:nvSpPr>
        <p:spPr>
          <a:xfrm>
            <a:off x="3292450" y="4011575"/>
            <a:ext cx="114969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b="1" sz="10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ANY QUESTION?</a:t>
            </a:r>
            <a:endParaRPr b="1" sz="10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rgbClr val="1010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ce2c292c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ce2c292c37_0_0"/>
          <p:cNvSpPr/>
          <p:nvPr/>
        </p:nvSpPr>
        <p:spPr>
          <a:xfrm>
            <a:off x="-156550" y="30750"/>
            <a:ext cx="11214000" cy="10377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14363" rotWithShape="0" algn="bl" dist="257175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e2c292c37_0_0"/>
          <p:cNvSpPr txBox="1"/>
          <p:nvPr/>
        </p:nvSpPr>
        <p:spPr>
          <a:xfrm>
            <a:off x="747975" y="298700"/>
            <a:ext cx="424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Agenda</a:t>
            </a:r>
            <a:endParaRPr b="1" sz="62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g2ce2c292c37_0_0"/>
          <p:cNvSpPr/>
          <p:nvPr/>
        </p:nvSpPr>
        <p:spPr>
          <a:xfrm>
            <a:off x="452300" y="2001925"/>
            <a:ext cx="588300" cy="6519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e2c292c37_0_0"/>
          <p:cNvSpPr/>
          <p:nvPr/>
        </p:nvSpPr>
        <p:spPr>
          <a:xfrm>
            <a:off x="452300" y="3346800"/>
            <a:ext cx="588300" cy="6519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e2c292c37_0_0"/>
          <p:cNvSpPr/>
          <p:nvPr/>
        </p:nvSpPr>
        <p:spPr>
          <a:xfrm>
            <a:off x="452300" y="4691675"/>
            <a:ext cx="588300" cy="6519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ce2c292c37_0_0"/>
          <p:cNvSpPr/>
          <p:nvPr/>
        </p:nvSpPr>
        <p:spPr>
          <a:xfrm>
            <a:off x="452300" y="6036550"/>
            <a:ext cx="588300" cy="6519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ce2c292c37_0_0"/>
          <p:cNvSpPr/>
          <p:nvPr/>
        </p:nvSpPr>
        <p:spPr>
          <a:xfrm>
            <a:off x="452300" y="7381425"/>
            <a:ext cx="588300" cy="651900"/>
          </a:xfrm>
          <a:prstGeom prst="roundRect">
            <a:avLst>
              <a:gd fmla="val 16667" name="adj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ce2c292c37_0_0"/>
          <p:cNvSpPr/>
          <p:nvPr/>
        </p:nvSpPr>
        <p:spPr>
          <a:xfrm>
            <a:off x="1565275" y="2001925"/>
            <a:ext cx="9095100" cy="651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Dataset Selection &amp; Our Initial Goals</a:t>
            </a:r>
            <a:endParaRPr b="1" sz="2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6" name="Google Shape;126;g2ce2c292c37_0_0"/>
          <p:cNvSpPr/>
          <p:nvPr/>
        </p:nvSpPr>
        <p:spPr>
          <a:xfrm>
            <a:off x="1565263" y="3346800"/>
            <a:ext cx="9095100" cy="651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Data </a:t>
            </a: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Preprocessing</a:t>
            </a:r>
            <a:endParaRPr b="1" sz="2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g2ce2c292c37_0_0"/>
          <p:cNvSpPr/>
          <p:nvPr/>
        </p:nvSpPr>
        <p:spPr>
          <a:xfrm>
            <a:off x="1565275" y="4691675"/>
            <a:ext cx="9095100" cy="651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Model Construction</a:t>
            </a:r>
            <a:endParaRPr b="1" sz="2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g2ce2c292c37_0_0"/>
          <p:cNvSpPr/>
          <p:nvPr/>
        </p:nvSpPr>
        <p:spPr>
          <a:xfrm>
            <a:off x="1565275" y="6036550"/>
            <a:ext cx="9095100" cy="651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Application &amp; Demonstration</a:t>
            </a:r>
            <a:endParaRPr b="1" sz="2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9" name="Google Shape;129;g2ce2c292c37_0_0"/>
          <p:cNvSpPr/>
          <p:nvPr/>
        </p:nvSpPr>
        <p:spPr>
          <a:xfrm>
            <a:off x="1565275" y="7381425"/>
            <a:ext cx="9095100" cy="651900"/>
          </a:xfrm>
          <a:prstGeom prst="rect">
            <a:avLst/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Potential Implications &amp; Improvements</a:t>
            </a:r>
            <a:endParaRPr b="1" sz="2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0" name="Google Shape;130;g2ce2c292c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1800" y="1709600"/>
            <a:ext cx="8669350" cy="83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c873ab320_0_32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2cc873ab32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cc873ab320_0_32"/>
          <p:cNvSpPr txBox="1"/>
          <p:nvPr/>
        </p:nvSpPr>
        <p:spPr>
          <a:xfrm>
            <a:off x="3261850" y="4230400"/>
            <a:ext cx="11558100" cy="4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2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Dataset Selection &amp; Our Initial Goals</a:t>
            </a:r>
            <a:endParaRPr b="1" sz="62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2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1010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c873ab320_0_19"/>
          <p:cNvSpPr/>
          <p:nvPr/>
        </p:nvSpPr>
        <p:spPr>
          <a:xfrm>
            <a:off x="12369675" y="2340425"/>
            <a:ext cx="4826100" cy="75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340000" dist="18097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c873ab320_0_19"/>
          <p:cNvSpPr/>
          <p:nvPr/>
        </p:nvSpPr>
        <p:spPr>
          <a:xfrm>
            <a:off x="6647413" y="2340425"/>
            <a:ext cx="4826100" cy="75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340000" dist="18097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2cc873ab320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cc873ab320_0_19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 Initially Explored Three Datasets, UFC was Chosen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6" name="Google Shape;146;g2cc873ab320_0_19"/>
          <p:cNvSpPr/>
          <p:nvPr/>
        </p:nvSpPr>
        <p:spPr>
          <a:xfrm>
            <a:off x="925175" y="2340425"/>
            <a:ext cx="4826100" cy="75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340000" dist="18097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cc873ab320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50" y="2966550"/>
            <a:ext cx="2156047" cy="7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c873ab320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700" y="3017875"/>
            <a:ext cx="2371950" cy="82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c873ab320_0_19"/>
          <p:cNvSpPr txBox="1"/>
          <p:nvPr/>
        </p:nvSpPr>
        <p:spPr>
          <a:xfrm>
            <a:off x="1057150" y="4245425"/>
            <a:ext cx="4548900" cy="5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Uber and Lyft Dataset Boston, MA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what variables related to weather conditions influence the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of each Uber and Lyft ride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cc873ab320_0_19"/>
          <p:cNvSpPr txBox="1"/>
          <p:nvPr/>
        </p:nvSpPr>
        <p:spPr>
          <a:xfrm>
            <a:off x="6884275" y="4245425"/>
            <a:ext cx="4422000" cy="5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Food Delivery Preferences-Bangalore region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building a prediction model to predict the percentage of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 delayed food order from UberEats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cc873ab320_0_19"/>
          <p:cNvSpPr txBox="1"/>
          <p:nvPr/>
        </p:nvSpPr>
        <p:spPr>
          <a:xfrm>
            <a:off x="12685025" y="4245425"/>
            <a:ext cx="4227300" cy="5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UFC-Fight historical data from 1993 to 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building a recommendation model on the best fight style to take on given your weight class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cc873ab320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7186" y="2307775"/>
            <a:ext cx="3986575" cy="22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c873ab320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2625" y="2868400"/>
            <a:ext cx="1797673" cy="11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cdf18ba92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cdf18ba925_0_14"/>
          <p:cNvSpPr txBox="1"/>
          <p:nvPr/>
        </p:nvSpPr>
        <p:spPr>
          <a:xfrm>
            <a:off x="4418175" y="469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cdf18ba925_0_14"/>
          <p:cNvSpPr/>
          <p:nvPr/>
        </p:nvSpPr>
        <p:spPr>
          <a:xfrm>
            <a:off x="5009700" y="2165050"/>
            <a:ext cx="8268600" cy="6979500"/>
          </a:xfrm>
          <a:prstGeom prst="rect">
            <a:avLst/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cdf18ba925_0_14"/>
          <p:cNvSpPr/>
          <p:nvPr/>
        </p:nvSpPr>
        <p:spPr>
          <a:xfrm>
            <a:off x="5586450" y="3004075"/>
            <a:ext cx="7115100" cy="6821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cdf18ba925_0_14"/>
          <p:cNvSpPr/>
          <p:nvPr/>
        </p:nvSpPr>
        <p:spPr>
          <a:xfrm>
            <a:off x="7478125" y="2359575"/>
            <a:ext cx="3000000" cy="462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Dataset Statistics</a:t>
            </a:r>
            <a:endParaRPr b="1" sz="2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63" name="Google Shape;163;g2cdf18ba925_0_14"/>
          <p:cNvCxnSpPr>
            <a:stCxn id="161" idx="0"/>
            <a:endCxn id="161" idx="2"/>
          </p:cNvCxnSpPr>
          <p:nvPr/>
        </p:nvCxnSpPr>
        <p:spPr>
          <a:xfrm>
            <a:off x="9144000" y="3004075"/>
            <a:ext cx="0" cy="68214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g2cdf18ba925_0_14"/>
          <p:cNvSpPr/>
          <p:nvPr/>
        </p:nvSpPr>
        <p:spPr>
          <a:xfrm>
            <a:off x="6055450" y="3380975"/>
            <a:ext cx="26142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Fighter</a:t>
            </a:r>
            <a:endParaRPr sz="2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g2cdf18ba925_0_14"/>
          <p:cNvSpPr/>
          <p:nvPr/>
        </p:nvSpPr>
        <p:spPr>
          <a:xfrm>
            <a:off x="9563900" y="3380975"/>
            <a:ext cx="2614200" cy="8223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Game</a:t>
            </a:r>
            <a:endParaRPr sz="2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6" name="Google Shape;166;g2cdf18ba925_0_14"/>
          <p:cNvSpPr/>
          <p:nvPr/>
        </p:nvSpPr>
        <p:spPr>
          <a:xfrm>
            <a:off x="6055450" y="4762675"/>
            <a:ext cx="6122700" cy="6135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cdf18ba925_0_14"/>
          <p:cNvSpPr/>
          <p:nvPr/>
        </p:nvSpPr>
        <p:spPr>
          <a:xfrm>
            <a:off x="6082650" y="6252625"/>
            <a:ext cx="6122700" cy="6135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cdf18ba925_0_14"/>
          <p:cNvSpPr/>
          <p:nvPr/>
        </p:nvSpPr>
        <p:spPr>
          <a:xfrm>
            <a:off x="6082650" y="7572350"/>
            <a:ext cx="6122700" cy="613500"/>
          </a:xfrm>
          <a:prstGeom prst="roundRect">
            <a:avLst>
              <a:gd fmla="val 16667" name="adj"/>
            </a:avLst>
          </a:prstGeom>
          <a:solidFill>
            <a:srgbClr val="10101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Utilized</a:t>
            </a: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cdf18ba925_0_14"/>
          <p:cNvSpPr/>
          <p:nvPr/>
        </p:nvSpPr>
        <p:spPr>
          <a:xfrm>
            <a:off x="6032775" y="4762675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1,334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0" name="Google Shape;170;g2cdf18ba925_0_14"/>
          <p:cNvSpPr/>
          <p:nvPr/>
        </p:nvSpPr>
        <p:spPr>
          <a:xfrm>
            <a:off x="10404550" y="4762675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 3,788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1" name="Google Shape;171;g2cdf18ba925_0_14"/>
          <p:cNvSpPr/>
          <p:nvPr/>
        </p:nvSpPr>
        <p:spPr>
          <a:xfrm>
            <a:off x="10431750" y="6252625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30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2" name="Google Shape;172;g2cdf18ba925_0_14"/>
          <p:cNvSpPr/>
          <p:nvPr/>
        </p:nvSpPr>
        <p:spPr>
          <a:xfrm>
            <a:off x="6055450" y="6252625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g2cdf18ba925_0_14"/>
          <p:cNvSpPr/>
          <p:nvPr/>
        </p:nvSpPr>
        <p:spPr>
          <a:xfrm>
            <a:off x="6082650" y="7572350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Cluster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4" name="Google Shape;174;g2cdf18ba925_0_14"/>
          <p:cNvSpPr/>
          <p:nvPr/>
        </p:nvSpPr>
        <p:spPr>
          <a:xfrm>
            <a:off x="10431750" y="7572350"/>
            <a:ext cx="1773600" cy="61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Model</a:t>
            </a:r>
            <a:endParaRPr sz="2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" name="Google Shape;175;g2cdf18ba925_0_14"/>
          <p:cNvSpPr/>
          <p:nvPr/>
        </p:nvSpPr>
        <p:spPr>
          <a:xfrm>
            <a:off x="437550" y="3004075"/>
            <a:ext cx="4257600" cy="6010200"/>
          </a:xfrm>
          <a:prstGeom prst="rect">
            <a:avLst/>
          </a:prstGeom>
          <a:solidFill>
            <a:srgbClr val="101010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Fighter 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Knockdowns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Takedowns Attempted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Strikes Attempted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Submission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Attempts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Control Time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Legkicks Attempted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g2cdf18ba925_0_14"/>
          <p:cNvCxnSpPr/>
          <p:nvPr/>
        </p:nvCxnSpPr>
        <p:spPr>
          <a:xfrm>
            <a:off x="437550" y="3921250"/>
            <a:ext cx="4263000" cy="30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g2cdf18ba925_0_14"/>
          <p:cNvCxnSpPr/>
          <p:nvPr/>
        </p:nvCxnSpPr>
        <p:spPr>
          <a:xfrm>
            <a:off x="542700" y="4607975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2cdf18ba925_0_14"/>
          <p:cNvCxnSpPr/>
          <p:nvPr/>
        </p:nvCxnSpPr>
        <p:spPr>
          <a:xfrm>
            <a:off x="542700" y="54930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g2cdf18ba925_0_14"/>
          <p:cNvCxnSpPr/>
          <p:nvPr/>
        </p:nvCxnSpPr>
        <p:spPr>
          <a:xfrm>
            <a:off x="542700" y="62789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2cdf18ba925_0_14"/>
          <p:cNvCxnSpPr/>
          <p:nvPr/>
        </p:nvCxnSpPr>
        <p:spPr>
          <a:xfrm>
            <a:off x="542700" y="70648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2cdf18ba925_0_14"/>
          <p:cNvCxnSpPr/>
          <p:nvPr/>
        </p:nvCxnSpPr>
        <p:spPr>
          <a:xfrm>
            <a:off x="542700" y="78507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g2cdf18ba925_0_14"/>
          <p:cNvSpPr/>
          <p:nvPr/>
        </p:nvSpPr>
        <p:spPr>
          <a:xfrm>
            <a:off x="13662000" y="3004075"/>
            <a:ext cx="4257600" cy="6010200"/>
          </a:xfrm>
          <a:prstGeom prst="rect">
            <a:avLst/>
          </a:prstGeom>
          <a:solidFill>
            <a:srgbClr val="10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 Fighter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Blue Fighter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Fight-Style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Strikes Difference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Takedown Difference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Control Time Difference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2cdf18ba925_0_14"/>
          <p:cNvCxnSpPr/>
          <p:nvPr/>
        </p:nvCxnSpPr>
        <p:spPr>
          <a:xfrm>
            <a:off x="13758350" y="38254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cdf18ba925_0_14"/>
          <p:cNvCxnSpPr/>
          <p:nvPr/>
        </p:nvCxnSpPr>
        <p:spPr>
          <a:xfrm>
            <a:off x="13767150" y="4607975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g2cdf18ba925_0_14"/>
          <p:cNvCxnSpPr/>
          <p:nvPr/>
        </p:nvCxnSpPr>
        <p:spPr>
          <a:xfrm>
            <a:off x="13767150" y="54930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g2cdf18ba925_0_14"/>
          <p:cNvCxnSpPr/>
          <p:nvPr/>
        </p:nvCxnSpPr>
        <p:spPr>
          <a:xfrm>
            <a:off x="13767150" y="62789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g2cdf18ba925_0_14"/>
          <p:cNvCxnSpPr/>
          <p:nvPr/>
        </p:nvCxnSpPr>
        <p:spPr>
          <a:xfrm>
            <a:off x="13767150" y="70648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2cdf18ba925_0_14"/>
          <p:cNvCxnSpPr/>
          <p:nvPr/>
        </p:nvCxnSpPr>
        <p:spPr>
          <a:xfrm>
            <a:off x="13767150" y="7850750"/>
            <a:ext cx="4047300" cy="2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g2cdf18ba925_0_14"/>
          <p:cNvSpPr/>
          <p:nvPr/>
        </p:nvSpPr>
        <p:spPr>
          <a:xfrm>
            <a:off x="627052" y="387925"/>
            <a:ext cx="137967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Original Dataset - 6012 Observation / 144 Features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df18ba925_0_55"/>
          <p:cNvSpPr/>
          <p:nvPr/>
        </p:nvSpPr>
        <p:spPr>
          <a:xfrm>
            <a:off x="2994100" y="1739600"/>
            <a:ext cx="12093600" cy="720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cdf18ba925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df18ba925_0_55"/>
          <p:cNvSpPr txBox="1"/>
          <p:nvPr/>
        </p:nvSpPr>
        <p:spPr>
          <a:xfrm>
            <a:off x="3219850" y="4785300"/>
            <a:ext cx="1164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Data </a:t>
            </a: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Preprocessing</a:t>
            </a:r>
            <a:r>
              <a:rPr b="1" lang="en-US" sz="6000">
                <a:solidFill>
                  <a:srgbClr val="10101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1" sz="6000">
              <a:solidFill>
                <a:srgbClr val="10101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ce47dd34ba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ce47dd34ba_0_128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Cleaning the Data to Start Creating our Models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3" name="Google Shape;203;g2ce47dd34ba_0_128"/>
          <p:cNvSpPr/>
          <p:nvPr/>
        </p:nvSpPr>
        <p:spPr>
          <a:xfrm>
            <a:off x="4246975" y="3299125"/>
            <a:ext cx="2063700" cy="80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e47dd34ba_0_128"/>
          <p:cNvSpPr/>
          <p:nvPr/>
        </p:nvSpPr>
        <p:spPr>
          <a:xfrm>
            <a:off x="968275" y="256310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Removed Empty Observations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5" name="Google Shape;205;g2ce47dd34ba_0_128"/>
          <p:cNvSpPr/>
          <p:nvPr/>
        </p:nvSpPr>
        <p:spPr>
          <a:xfrm>
            <a:off x="6815875" y="256310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Removed Weight Classes with Few Data Points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6" name="Google Shape;206;g2ce47dd34ba_0_128"/>
          <p:cNvSpPr/>
          <p:nvPr/>
        </p:nvSpPr>
        <p:spPr>
          <a:xfrm>
            <a:off x="10094575" y="3313550"/>
            <a:ext cx="2063700" cy="80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e47dd34ba_0_128"/>
          <p:cNvSpPr/>
          <p:nvPr/>
        </p:nvSpPr>
        <p:spPr>
          <a:xfrm>
            <a:off x="12663475" y="256310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Fixed cell formatting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8" name="Google Shape;208;g2ce47dd34ba_0_128"/>
          <p:cNvSpPr/>
          <p:nvPr/>
        </p:nvSpPr>
        <p:spPr>
          <a:xfrm>
            <a:off x="16066650" y="3587750"/>
            <a:ext cx="1428900" cy="4849200"/>
          </a:xfrm>
          <a:prstGeom prst="curvedLeftArrow">
            <a:avLst>
              <a:gd fmla="val 31235" name="adj1"/>
              <a:gd fmla="val 55272" name="adj2"/>
              <a:gd fmla="val 19191" name="adj3"/>
            </a:avLst>
          </a:prstGeom>
          <a:solidFill>
            <a:srgbClr val="D401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e47dd34ba_0_128"/>
          <p:cNvSpPr/>
          <p:nvPr/>
        </p:nvSpPr>
        <p:spPr>
          <a:xfrm>
            <a:off x="12663475" y="672755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Rearranged row formatting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g2ce47dd34ba_0_128"/>
          <p:cNvSpPr/>
          <p:nvPr/>
        </p:nvSpPr>
        <p:spPr>
          <a:xfrm rot="10800000">
            <a:off x="10094575" y="7478000"/>
            <a:ext cx="2063700" cy="80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ce47dd34ba_0_128"/>
          <p:cNvSpPr/>
          <p:nvPr/>
        </p:nvSpPr>
        <p:spPr>
          <a:xfrm>
            <a:off x="6815875" y="672755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Took Competitive Advantage Based Variables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2" name="Google Shape;212;g2ce47dd34ba_0_128"/>
          <p:cNvSpPr/>
          <p:nvPr/>
        </p:nvSpPr>
        <p:spPr>
          <a:xfrm>
            <a:off x="1036800" y="6727550"/>
            <a:ext cx="2773500" cy="230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Clean Data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3" name="Google Shape;213;g2ce47dd34ba_0_128"/>
          <p:cNvSpPr/>
          <p:nvPr/>
        </p:nvSpPr>
        <p:spPr>
          <a:xfrm rot="10800000">
            <a:off x="4122500" y="7478000"/>
            <a:ext cx="2063700" cy="80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ce47dd34ba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70067">
            <a:off x="1051741" y="5409440"/>
            <a:ext cx="2606592" cy="256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e2c292c37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72" y="572475"/>
            <a:ext cx="2371950" cy="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e2c292c37_2_5"/>
          <p:cNvSpPr/>
          <p:nvPr/>
        </p:nvSpPr>
        <p:spPr>
          <a:xfrm>
            <a:off x="147175" y="300000"/>
            <a:ext cx="14461800" cy="15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2340000" dist="3048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mpact"/>
                <a:ea typeface="Impact"/>
                <a:cs typeface="Impact"/>
                <a:sym typeface="Impact"/>
              </a:rPr>
              <a:t>Splitting the Dataset to Make a Portfolio for All Fighters</a:t>
            </a:r>
            <a:endParaRPr b="1" sz="40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221" name="Google Shape;221;g2ce2c292c37_2_5"/>
          <p:cNvGraphicFramePr/>
          <p:nvPr/>
        </p:nvGraphicFramePr>
        <p:xfrm>
          <a:off x="11899825" y="311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3104900"/>
                <a:gridCol w="2778225"/>
              </a:tblGrid>
              <a:tr h="6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Fighter</a:t>
                      </a:r>
                      <a:endParaRPr b="1"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Class</a:t>
                      </a:r>
                      <a:endParaRPr b="1"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9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Adrian Yanes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9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Gustavo Lopez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Trevin Giles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Roman Dolidze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 Tuivasa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Heavyweight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2ce2c292c37_2_5"/>
          <p:cNvGraphicFramePr/>
          <p:nvPr/>
        </p:nvGraphicFramePr>
        <p:xfrm>
          <a:off x="378100" y="43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{3B448541-BC04-4DEC-80EE-E68C0FD91423}</a:tableStyleId>
              </a:tblPr>
              <a:tblGrid>
                <a:gridCol w="2240925"/>
                <a:gridCol w="3220575"/>
                <a:gridCol w="2926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 Fighter</a:t>
                      </a:r>
                      <a:endParaRPr b="1"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Fighter</a:t>
                      </a:r>
                      <a:endParaRPr b="1"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Class</a:t>
                      </a:r>
                      <a:endParaRPr b="1"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Adrian Yanez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Gustavo Lopez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Bantamweight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Trevin Giles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Roman Dolidze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Middleweight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 Tuivasa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Harry Hunsucker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Heavyweight</a:t>
                      </a:r>
                      <a:endParaRPr sz="3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0101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g2ce2c292c37_2_5"/>
          <p:cNvSpPr/>
          <p:nvPr/>
        </p:nvSpPr>
        <p:spPr>
          <a:xfrm rot="10800000">
            <a:off x="1170675" y="7334223"/>
            <a:ext cx="2608500" cy="1256400"/>
          </a:xfrm>
          <a:prstGeom prst="curvedDownArrow">
            <a:avLst>
              <a:gd fmla="val 32196" name="adj1"/>
              <a:gd fmla="val 104627" name="adj2"/>
              <a:gd fmla="val 42685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ce2c292c37_2_5"/>
          <p:cNvSpPr/>
          <p:nvPr/>
        </p:nvSpPr>
        <p:spPr>
          <a:xfrm>
            <a:off x="9180875" y="5352225"/>
            <a:ext cx="2063700" cy="80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40101"/>
          </a:solidFill>
          <a:ln cap="flat" cmpd="sng" w="9525">
            <a:solidFill>
              <a:srgbClr val="D4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